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
  </p:notesMasterIdLst>
  <p:sldIdLst>
    <p:sldId id="259" r:id="rId2"/>
    <p:sldId id="290" r:id="rId3"/>
    <p:sldId id="286" r:id="rId4"/>
    <p:sldId id="288" r:id="rId5"/>
    <p:sldId id="291" r:id="rId6"/>
    <p:sldId id="292" r:id="rId7"/>
    <p:sldId id="293" r:id="rId8"/>
    <p:sldId id="294" r:id="rId9"/>
    <p:sldId id="295" r:id="rId10"/>
    <p:sldId id="289" r:id="rId11"/>
    <p:sldId id="266" r:id="rId12"/>
    <p:sldId id="267" r:id="rId13"/>
    <p:sldId id="268" r:id="rId14"/>
    <p:sldId id="269" r:id="rId15"/>
    <p:sldId id="298" r:id="rId16"/>
    <p:sldId id="279" r:id="rId17"/>
  </p:sldIdLst>
  <p:sldSz cx="9144000" cy="5143500" type="screen16x9"/>
  <p:notesSz cx="6858000" cy="9144000"/>
  <p:embeddedFontLst>
    <p:embeddedFont>
      <p:font typeface="Roboto Slab" pitchFamily="2" charset="0"/>
      <p:regular r:id="rId19"/>
      <p:bold r:id="rId20"/>
    </p:embeddedFont>
    <p:embeddedFont>
      <p:font typeface="Source Sans Pro" panose="020B0503030403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091"/>
    <a:srgbClr val="FF8B86"/>
    <a:srgbClr val="FF48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617E8F-5464-4888-AC34-067E582B282E}">
  <a:tblStyle styleId="{42617E8F-5464-4888-AC34-067E582B282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82"/>
    <p:restoredTop sz="68731"/>
  </p:normalViewPr>
  <p:slideViewPr>
    <p:cSldViewPr snapToGrid="0" snapToObjects="1">
      <p:cViewPr varScale="1">
        <p:scale>
          <a:sx n="102" d="100"/>
          <a:sy n="102" d="100"/>
        </p:scale>
        <p:origin x="68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Our team’s project is based on the Invisible Man artwork produced by Bolin Liu, in which the artist painted human bodies into the background of the pictures, and our goal is to detect the hidden human figures in his artwork. To begin with, I’ll firstly show a few images to give you a sense of how it looks like.</a:t>
            </a:r>
            <a:br>
              <a:rPr lang="en-US" dirty="0"/>
            </a:b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cap="none" dirty="0">
                <a:solidFill>
                  <a:srgbClr val="000000"/>
                </a:solidFill>
                <a:effectLst/>
                <a:latin typeface="Arial"/>
                <a:ea typeface="Arial"/>
                <a:cs typeface="Arial"/>
                <a:sym typeface="Arial"/>
              </a:rPr>
              <a:t>Of course, the algorithm is heavily dependent on the success of face detection. When running the program on this picture, the face detection failed to capture the real human face, and instead it found the face on the painting, which is a funny accident.</a:t>
            </a:r>
            <a:endParaRPr lang="en-US" b="0" dirty="0">
              <a:effectLst/>
            </a:endParaRPr>
          </a:p>
          <a:p>
            <a:pPr rtl="0"/>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All right, now I’ll give the stage to my teammates to talk about the second algorithm.</a:t>
            </a:r>
            <a:endParaRPr lang="en-US" b="0" dirty="0">
              <a:effectLst/>
            </a:endParaRPr>
          </a:p>
        </p:txBody>
      </p:sp>
    </p:spTree>
    <p:extLst>
      <p:ext uri="{BB962C8B-B14F-4D97-AF65-F5344CB8AC3E}">
        <p14:creationId xmlns:p14="http://schemas.microsoft.com/office/powerpoint/2010/main" val="587473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ce7d9f92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263238"/>
                </a:solidFill>
              </a:rPr>
              <a:t>We notice there are repetitive patterns in such picture. If we can remove those repetitive patterns, our segmentation result may be more promising. We decided to use fast fourier transform to remove these repetitive patterns. </a:t>
            </a:r>
            <a:endParaRPr>
              <a:solidFill>
                <a:srgbClr val="263238"/>
              </a:solidFill>
            </a:endParaRPr>
          </a:p>
          <a:p>
            <a:pPr marL="0" lvl="0" indent="0" algn="l" rtl="0">
              <a:spcBef>
                <a:spcPts val="0"/>
              </a:spcBef>
              <a:spcAft>
                <a:spcPts val="0"/>
              </a:spcAft>
              <a:buClr>
                <a:schemeClr val="dk1"/>
              </a:buClr>
              <a:buSzPts val="1100"/>
              <a:buFont typeface="Arial"/>
              <a:buNone/>
            </a:pPr>
            <a:r>
              <a:rPr lang="en-US">
                <a:solidFill>
                  <a:srgbClr val="263238"/>
                </a:solidFill>
              </a:rPr>
              <a:t>Fast Fourier Transform is a way to convert a signal from its original domain, in this problem, it’s a space domain to a representation in the frequency domain. We can see from this original image to its 2d fourier projection. It’s composed of different frequencies of planar waves. The center part is the low frequency part, it denotes main body of the picture in the space domain. While the around part is the high frequency part, it denotes the details and edges of the picture in the space domain. Also, the intensity in the 2D Fourier Projection denotes the repetition of current frequency signal. </a:t>
            </a:r>
            <a:endParaRPr>
              <a:solidFill>
                <a:srgbClr val="263238"/>
              </a:solidFill>
            </a:endParaRPr>
          </a:p>
          <a:p>
            <a:pPr marL="0" lvl="0" indent="0" algn="l" rtl="0">
              <a:spcBef>
                <a:spcPts val="0"/>
              </a:spcBef>
              <a:spcAft>
                <a:spcPts val="0"/>
              </a:spcAft>
              <a:buNone/>
            </a:pPr>
            <a:endParaRPr/>
          </a:p>
        </p:txBody>
      </p:sp>
      <p:sp>
        <p:nvSpPr>
          <p:cNvPr id="116" name="Google Shape;116;gace7d9f928_0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7148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we do two things in the frequency domain: Firstly, we find out the intensity that’s greater than one threshold and zero them out and restored. We tried several times to find the best threshold. But we forgot to let the low frequency pass, which result in the picture of left, we can only get a tons of points, but lose the picture of the main body. Then we try to not zero out the low frequency part, the main body in the space domain was preserved, and result seems better than the left one.</a:t>
            </a:r>
            <a:endParaRPr/>
          </a:p>
        </p:txBody>
      </p:sp>
      <p:sp>
        <p:nvSpPr>
          <p:cNvPr id="127" name="Google Shape;127;p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8399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After removing periodical repetition items. We got an image with smoother background. Therefore, we can use edge detection to detect the human body in the image. The right side is the edge with Canny filter and threshold 0.4. </a:t>
            </a:r>
            <a:endParaRPr/>
          </a:p>
        </p:txBody>
      </p:sp>
      <p:sp>
        <p:nvSpPr>
          <p:cNvPr id="137" name="Google Shape;137;p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702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ce7d9f9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also tried some traditional segmentation method in this problem. However, I think traditional segmentation method is not very suitable for this kind problem, since the traditional method is playing on the similarity of gray scale in one region, and detect edge on those drastic change area. In this problem, this idea is not very suitable, since the actor was trying to smooth his bounds with the background. The complicated background making the segmentation harder. We can see the result of otsu’s method. Otsu method is not ideal for such complicated picture.</a:t>
            </a:r>
            <a:endParaRPr/>
          </a:p>
        </p:txBody>
      </p:sp>
      <p:sp>
        <p:nvSpPr>
          <p:cNvPr id="145" name="Google Shape;145;gace7d9f928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6952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forward, our algorithms still have some space for improvements.</a:t>
            </a:r>
          </a:p>
          <a:p>
            <a:endParaRPr lang="en-US" dirty="0"/>
          </a:p>
          <a:p>
            <a:r>
              <a:rPr lang="en-US" dirty="0"/>
              <a:t>For the first one, the weighted filtering step uses many parameters such as the window size, the weights, the threshold and so on. If possible, we could incorporate some machine learning techniques to train these parameters to achieve better results.</a:t>
            </a:r>
          </a:p>
          <a:p>
            <a:r>
              <a:rPr lang="en-US" dirty="0"/>
              <a:t>Also, as mentioned earlier, the face detection tool is key to the success of this algorithm, therefore finding a better toolkit will make the results more accurate.</a:t>
            </a:r>
          </a:p>
          <a:p>
            <a:r>
              <a:rPr lang="en-US" dirty="0"/>
              <a:t>At the end, the face detection and weighted filtering steps are relatively time consuming. So the runtime is also something I’d like to improve on.</a:t>
            </a:r>
          </a:p>
          <a:p>
            <a:endParaRPr lang="en-US" dirty="0"/>
          </a:p>
          <a:p>
            <a:r>
              <a:rPr lang="en-US" sz="1100" dirty="0">
                <a:solidFill>
                  <a:schemeClr val="dk1"/>
                </a:solidFill>
              </a:rPr>
              <a:t>For the second one, we used fast </a:t>
            </a:r>
            <a:r>
              <a:rPr lang="en-US" sz="1100" dirty="0" err="1">
                <a:solidFill>
                  <a:schemeClr val="dk1"/>
                </a:solidFill>
              </a:rPr>
              <a:t>fourier</a:t>
            </a:r>
            <a:r>
              <a:rPr lang="en-US" sz="1100" dirty="0">
                <a:solidFill>
                  <a:schemeClr val="dk1"/>
                </a:solidFill>
              </a:rPr>
              <a:t> transform to remove repetition signals. It works well in periodical repetition. Finding a repetition removal method that works on non-periodic repetition would improve this. Also, as we discussed, the method </a:t>
            </a:r>
            <a:r>
              <a:rPr lang="en-US" sz="1100" dirty="0" err="1">
                <a:solidFill>
                  <a:schemeClr val="dk1"/>
                </a:solidFill>
              </a:rPr>
              <a:t>relys</a:t>
            </a:r>
            <a:r>
              <a:rPr lang="en-US" sz="1100" dirty="0">
                <a:solidFill>
                  <a:schemeClr val="dk1"/>
                </a:solidFill>
              </a:rPr>
              <a:t> on repetition removal therefore, for images taken with non-repetition background, this method can’t perform well.</a:t>
            </a:r>
          </a:p>
          <a:p>
            <a:endParaRPr lang="en-US" dirty="0"/>
          </a:p>
        </p:txBody>
      </p:sp>
    </p:spTree>
    <p:extLst>
      <p:ext uri="{BB962C8B-B14F-4D97-AF65-F5344CB8AC3E}">
        <p14:creationId xmlns:p14="http://schemas.microsoft.com/office/powerpoint/2010/main" val="317343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That’s all about our project. Thank you very much for watching!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cap="none" dirty="0">
                <a:solidFill>
                  <a:srgbClr val="000000"/>
                </a:solidFill>
                <a:effectLst/>
                <a:latin typeface="Arial"/>
                <a:ea typeface="Arial"/>
                <a:cs typeface="Arial"/>
                <a:sym typeface="Arial"/>
              </a:rPr>
              <a:t>As we can see here, each of the images has one human standing in the middle. And in this one, we have multiple people. And here is another one, and today we are going to use this image for our demo.</a:t>
            </a:r>
            <a:endParaRPr lang="en-US" b="0" dirty="0">
              <a:effectLst/>
            </a:endParaRPr>
          </a:p>
        </p:txBody>
      </p:sp>
    </p:spTree>
    <p:extLst>
      <p:ext uri="{BB962C8B-B14F-4D97-AF65-F5344CB8AC3E}">
        <p14:creationId xmlns:p14="http://schemas.microsoft.com/office/powerpoint/2010/main" val="4053549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We explored several image processing techniques and toolkits listed on this slide, and eventually we have combined them into two different algorithms. Now, I’ll explain the first one. </a:t>
            </a:r>
            <a:endParaRPr lang="en-US" dirty="0"/>
          </a:p>
        </p:txBody>
      </p:sp>
    </p:spTree>
    <p:extLst>
      <p:ext uri="{BB962C8B-B14F-4D97-AF65-F5344CB8AC3E}">
        <p14:creationId xmlns:p14="http://schemas.microsoft.com/office/powerpoint/2010/main" val="1488174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I used the standard non-local-means denoising function provided by the OpenCV library, as well as its edge detection function. The effect of the non-local-means denoising step is pretty obvious if we compare the edge detection results on the original image and the denoised image.</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In order to locate the human figure in the image, I used the open-source </a:t>
            </a:r>
            <a:r>
              <a:rPr lang="en-US" sz="1100" b="0" i="0" u="none" strike="noStrike" cap="none" dirty="0" err="1">
                <a:solidFill>
                  <a:srgbClr val="000000"/>
                </a:solidFill>
                <a:effectLst/>
                <a:latin typeface="Arial"/>
                <a:ea typeface="Arial"/>
                <a:cs typeface="Arial"/>
                <a:sym typeface="Arial"/>
              </a:rPr>
              <a:t>DeepFace</a:t>
            </a:r>
            <a:r>
              <a:rPr lang="en-US" sz="1100" b="0" i="0" u="none" strike="noStrike" cap="none" dirty="0">
                <a:solidFill>
                  <a:srgbClr val="000000"/>
                </a:solidFill>
                <a:effectLst/>
                <a:latin typeface="Arial"/>
                <a:ea typeface="Arial"/>
                <a:cs typeface="Arial"/>
                <a:sym typeface="Arial"/>
              </a:rPr>
              <a:t> API developed by Facebook Research to detect the face of the hidden person. This API provides face detection using different models such as </a:t>
            </a:r>
            <a:r>
              <a:rPr lang="en-US" sz="1100" b="0" i="0" u="none" strike="noStrike" cap="none" dirty="0" err="1">
                <a:solidFill>
                  <a:srgbClr val="000000"/>
                </a:solidFill>
                <a:effectLst/>
                <a:latin typeface="Arial"/>
                <a:ea typeface="Arial"/>
                <a:cs typeface="Arial"/>
                <a:sym typeface="Arial"/>
              </a:rPr>
              <a:t>Haar</a:t>
            </a:r>
            <a:r>
              <a:rPr lang="en-US" sz="1100" b="0" i="0" u="none" strike="noStrike" cap="none" dirty="0">
                <a:solidFill>
                  <a:srgbClr val="000000"/>
                </a:solidFill>
                <a:effectLst/>
                <a:latin typeface="Arial"/>
                <a:ea typeface="Arial"/>
                <a:cs typeface="Arial"/>
                <a:sym typeface="Arial"/>
              </a:rPr>
              <a:t> Cascades, convolutional networks, </a:t>
            </a:r>
            <a:r>
              <a:rPr lang="en-US" sz="1100" b="0" i="0" u="none" strike="noStrike" cap="none" dirty="0" err="1">
                <a:solidFill>
                  <a:srgbClr val="000000"/>
                </a:solidFill>
                <a:effectLst/>
                <a:latin typeface="Arial"/>
                <a:ea typeface="Arial"/>
                <a:cs typeface="Arial"/>
                <a:sym typeface="Arial"/>
              </a:rPr>
              <a:t>Dlib</a:t>
            </a:r>
            <a:r>
              <a:rPr lang="en-US" sz="1100" b="0" i="0" u="none" strike="noStrike" cap="none" dirty="0">
                <a:solidFill>
                  <a:srgbClr val="000000"/>
                </a:solidFill>
                <a:effectLst/>
                <a:latin typeface="Arial"/>
                <a:ea typeface="Arial"/>
                <a:cs typeface="Arial"/>
                <a:sym typeface="Arial"/>
              </a:rPr>
              <a:t>, etc. And after several experiments, I found out that the </a:t>
            </a:r>
            <a:r>
              <a:rPr lang="en-US" sz="1100" b="0" i="0" u="none" strike="noStrike" cap="none" dirty="0" err="1">
                <a:solidFill>
                  <a:srgbClr val="000000"/>
                </a:solidFill>
                <a:effectLst/>
                <a:latin typeface="Arial"/>
                <a:ea typeface="Arial"/>
                <a:cs typeface="Arial"/>
                <a:sym typeface="Arial"/>
              </a:rPr>
              <a:t>Dlib</a:t>
            </a:r>
            <a:r>
              <a:rPr lang="en-US" sz="1100" b="0" i="0" u="none" strike="noStrike" cap="none" dirty="0">
                <a:solidFill>
                  <a:srgbClr val="000000"/>
                </a:solidFill>
                <a:effectLst/>
                <a:latin typeface="Arial"/>
                <a:ea typeface="Arial"/>
                <a:cs typeface="Arial"/>
                <a:sym typeface="Arial"/>
              </a:rPr>
              <a:t> model worked the best.</a:t>
            </a:r>
            <a:br>
              <a:rPr lang="en-US" b="0" dirty="0">
                <a:effectLst/>
              </a:rPr>
            </a:br>
            <a:endParaRPr lang="en-US" b="0" dirty="0">
              <a:effectLst/>
            </a:endParaRPr>
          </a:p>
          <a:p>
            <a:pPr rtl="0"/>
            <a:r>
              <a:rPr lang="en-US" sz="1100" b="0" i="0" u="none" strike="noStrike" cap="none" dirty="0">
                <a:solidFill>
                  <a:srgbClr val="000000"/>
                </a:solidFill>
                <a:effectLst/>
                <a:latin typeface="Arial"/>
                <a:ea typeface="Arial"/>
                <a:cs typeface="Arial"/>
                <a:sym typeface="Arial"/>
              </a:rPr>
              <a:t>Afterwards, I applied weighted filtering on each pixel to find out whether or not it belongs to the human body or the background. Here the blue squares are some examples of the filtering windows. Also, I only processed pixels within a certain area, because we know that the human body usually does not occupy the entire image. The size of this area is proportional to the width and height of the detected face region.</a:t>
            </a:r>
            <a:endParaRPr lang="en-US" b="0" dirty="0">
              <a:effectLst/>
            </a:endParaRPr>
          </a:p>
        </p:txBody>
      </p:sp>
    </p:spTree>
    <p:extLst>
      <p:ext uri="{BB962C8B-B14F-4D97-AF65-F5344CB8AC3E}">
        <p14:creationId xmlns:p14="http://schemas.microsoft.com/office/powerpoint/2010/main" val="360477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Here is a very simple illustration of the weighted filtering process. Of course the actual window size is much larger than 3 by 3.</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I start by classifying all pixels in the detected face region as part of the human body — in other words, the foreground — and assign a weight of 1 to each of these pixels.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If there is a pixel in the window that has an edge on it, but this pixel hasn’t yet been classified as the foreground, then I’ll assign its weight to be a smaller value, for example 0.5. At the end, if the weighted average is greater than a threshold value, then I’ll classify the center pixel as the foreground. </a:t>
            </a:r>
            <a:endParaRPr lang="en-US" dirty="0"/>
          </a:p>
        </p:txBody>
      </p:sp>
    </p:spTree>
    <p:extLst>
      <p:ext uri="{BB962C8B-B14F-4D97-AF65-F5344CB8AC3E}">
        <p14:creationId xmlns:p14="http://schemas.microsoft.com/office/powerpoint/2010/main" val="2169863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This pixel will then be updated, and contribute to the filtering process on the other neighboring pixels. For time reasons, I’m not going to get into too much implementation details here.</a:t>
            </a:r>
            <a:endParaRPr lang="en-US" dirty="0"/>
          </a:p>
        </p:txBody>
      </p:sp>
    </p:spTree>
    <p:extLst>
      <p:ext uri="{BB962C8B-B14F-4D97-AF65-F5344CB8AC3E}">
        <p14:creationId xmlns:p14="http://schemas.microsoft.com/office/powerpoint/2010/main" val="1381080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And here is my final result on this image. It’s not super ideal, but the algorithm also produced better results with some other pictures.</a:t>
            </a:r>
            <a:endParaRPr lang="en-US" dirty="0"/>
          </a:p>
        </p:txBody>
      </p:sp>
    </p:spTree>
    <p:extLst>
      <p:ext uri="{BB962C8B-B14F-4D97-AF65-F5344CB8AC3E}">
        <p14:creationId xmlns:p14="http://schemas.microsoft.com/office/powerpoint/2010/main" val="197240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 For example, this one.</a:t>
            </a:r>
            <a:endParaRPr lang="en-US" dirty="0"/>
          </a:p>
        </p:txBody>
      </p:sp>
    </p:spTree>
    <p:extLst>
      <p:ext uri="{BB962C8B-B14F-4D97-AF65-F5344CB8AC3E}">
        <p14:creationId xmlns:p14="http://schemas.microsoft.com/office/powerpoint/2010/main" val="220598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And this one.</a:t>
            </a:r>
            <a:endParaRPr lang="en-US" dirty="0"/>
          </a:p>
        </p:txBody>
      </p:sp>
    </p:spTree>
    <p:extLst>
      <p:ext uri="{BB962C8B-B14F-4D97-AF65-F5344CB8AC3E}">
        <p14:creationId xmlns:p14="http://schemas.microsoft.com/office/powerpoint/2010/main" val="3496079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ctrTitle"/>
          </p:nvPr>
        </p:nvSpPr>
        <p:spPr>
          <a:xfrm>
            <a:off x="606517" y="887739"/>
            <a:ext cx="8145789" cy="1159800"/>
          </a:xfrm>
          <a:prstGeom prst="rect">
            <a:avLst/>
          </a:prstGeom>
        </p:spPr>
        <p:txBody>
          <a:bodyPr spcFirstLastPara="1" wrap="square" lIns="91425" tIns="91425" rIns="91425" bIns="91425" anchor="b" anchorCtr="0">
            <a:noAutofit/>
          </a:bodyPr>
          <a:lstStyle/>
          <a:p>
            <a:pPr algn="ctr"/>
            <a:r>
              <a:rPr lang="en-US" dirty="0"/>
              <a:t>Detecting the Invisible People</a:t>
            </a:r>
            <a:endParaRPr dirty="0"/>
          </a:p>
        </p:txBody>
      </p:sp>
      <p:sp>
        <p:nvSpPr>
          <p:cNvPr id="105" name="Google Shape;105;p15"/>
          <p:cNvSpPr txBox="1">
            <a:spLocks noGrp="1"/>
          </p:cNvSpPr>
          <p:nvPr>
            <p:ph type="subTitle" idx="1"/>
          </p:nvPr>
        </p:nvSpPr>
        <p:spPr>
          <a:xfrm>
            <a:off x="1629605" y="2016543"/>
            <a:ext cx="6031934" cy="784800"/>
          </a:xfrm>
          <a:prstGeom prst="rect">
            <a:avLst/>
          </a:prstGeom>
        </p:spPr>
        <p:txBody>
          <a:bodyPr spcFirstLastPara="1" wrap="square" lIns="91425" tIns="91425" rIns="91425" bIns="91425" anchor="t" anchorCtr="0">
            <a:noAutofit/>
          </a:bodyPr>
          <a:lstStyle/>
          <a:p>
            <a:pPr marL="0" indent="0" algn="ctr"/>
            <a:r>
              <a:rPr lang="en-US" sz="2800" dirty="0"/>
              <a:t>https://</a:t>
            </a:r>
            <a:r>
              <a:rPr lang="en-US" sz="2800" dirty="0" err="1"/>
              <a:t>liubolinstudio.com</a:t>
            </a:r>
            <a:r>
              <a:rPr lang="en-US" sz="2800" dirty="0"/>
              <a:t>/projects/</a:t>
            </a:r>
          </a:p>
        </p:txBody>
      </p:sp>
      <p:sp>
        <p:nvSpPr>
          <p:cNvPr id="6" name="Rectangle 5">
            <a:extLst>
              <a:ext uri="{FF2B5EF4-FFF2-40B4-BE49-F238E27FC236}">
                <a16:creationId xmlns:a16="http://schemas.microsoft.com/office/drawing/2014/main" id="{FA52AC2A-9724-034C-A696-FDD4E4C9EB10}"/>
              </a:ext>
            </a:extLst>
          </p:cNvPr>
          <p:cNvSpPr/>
          <p:nvPr/>
        </p:nvSpPr>
        <p:spPr>
          <a:xfrm>
            <a:off x="671650" y="3095962"/>
            <a:ext cx="1915909" cy="1287468"/>
          </a:xfrm>
          <a:prstGeom prst="rect">
            <a:avLst/>
          </a:prstGeom>
        </p:spPr>
        <p:txBody>
          <a:bodyPr wrap="square">
            <a:spAutoFit/>
          </a:bodyPr>
          <a:lstStyle/>
          <a:p>
            <a:pPr lvl="0">
              <a:lnSpc>
                <a:spcPct val="150000"/>
              </a:lnSpc>
            </a:pPr>
            <a:r>
              <a:rPr lang="en-US" sz="1800" b="1" dirty="0">
                <a:solidFill>
                  <a:schemeClr val="bg2"/>
                </a:solidFill>
              </a:rPr>
              <a:t>Hsingchih Tang</a:t>
            </a:r>
          </a:p>
          <a:p>
            <a:pPr>
              <a:lnSpc>
                <a:spcPct val="150000"/>
              </a:lnSpc>
            </a:pPr>
            <a:r>
              <a:rPr lang="en-US" sz="1800" b="1" dirty="0" err="1">
                <a:solidFill>
                  <a:schemeClr val="bg2"/>
                </a:solidFill>
              </a:rPr>
              <a:t>Zhuo</a:t>
            </a:r>
            <a:r>
              <a:rPr lang="en-US" sz="1800" b="1" dirty="0">
                <a:solidFill>
                  <a:schemeClr val="bg2"/>
                </a:solidFill>
              </a:rPr>
              <a:t> Xu</a:t>
            </a:r>
          </a:p>
          <a:p>
            <a:pPr>
              <a:lnSpc>
                <a:spcPct val="150000"/>
              </a:lnSpc>
            </a:pPr>
            <a:r>
              <a:rPr lang="en-US" sz="1800" b="1" dirty="0" err="1">
                <a:solidFill>
                  <a:schemeClr val="bg2"/>
                </a:solidFill>
              </a:rPr>
              <a:t>Guobin</a:t>
            </a:r>
            <a:r>
              <a:rPr lang="en-US" sz="1800" b="1" dirty="0">
                <a:solidFill>
                  <a:schemeClr val="bg2"/>
                </a:solidFill>
              </a:rPr>
              <a:t> Huang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882AB7-3E58-214F-A87D-C2F2D687E3BB}"/>
              </a:ext>
            </a:extLst>
          </p:cNvPr>
          <p:cNvPicPr>
            <a:picLocks noChangeAspect="1"/>
          </p:cNvPicPr>
          <p:nvPr/>
        </p:nvPicPr>
        <p:blipFill>
          <a:blip r:embed="rId3"/>
          <a:stretch>
            <a:fillRect/>
          </a:stretch>
        </p:blipFill>
        <p:spPr>
          <a:xfrm>
            <a:off x="1324349" y="719956"/>
            <a:ext cx="6011825" cy="4187059"/>
          </a:xfrm>
          <a:prstGeom prst="rect">
            <a:avLst/>
          </a:prstGeom>
        </p:spPr>
      </p:pic>
      <p:pic>
        <p:nvPicPr>
          <p:cNvPr id="5" name="Picture 4">
            <a:extLst>
              <a:ext uri="{FF2B5EF4-FFF2-40B4-BE49-F238E27FC236}">
                <a16:creationId xmlns:a16="http://schemas.microsoft.com/office/drawing/2014/main" id="{1F35373D-69B6-2742-9A5C-A823042438AA}"/>
              </a:ext>
            </a:extLst>
          </p:cNvPr>
          <p:cNvPicPr>
            <a:picLocks noChangeAspect="1"/>
          </p:cNvPicPr>
          <p:nvPr/>
        </p:nvPicPr>
        <p:blipFill>
          <a:blip r:embed="rId4"/>
          <a:stretch>
            <a:fillRect/>
          </a:stretch>
        </p:blipFill>
        <p:spPr>
          <a:xfrm>
            <a:off x="6384185" y="236485"/>
            <a:ext cx="2175492" cy="2118243"/>
          </a:xfrm>
          <a:prstGeom prst="rect">
            <a:avLst/>
          </a:prstGeom>
        </p:spPr>
      </p:pic>
      <p:sp>
        <p:nvSpPr>
          <p:cNvPr id="19" name="Title 1">
            <a:extLst>
              <a:ext uri="{FF2B5EF4-FFF2-40B4-BE49-F238E27FC236}">
                <a16:creationId xmlns:a16="http://schemas.microsoft.com/office/drawing/2014/main" id="{CEB6B95C-0A3A-5448-9DDD-353B276283AA}"/>
              </a:ext>
            </a:extLst>
          </p:cNvPr>
          <p:cNvSpPr txBox="1">
            <a:spLocks/>
          </p:cNvSpPr>
          <p:nvPr/>
        </p:nvSpPr>
        <p:spPr>
          <a:xfrm>
            <a:off x="226868" y="145589"/>
            <a:ext cx="4271559" cy="4569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2400" dirty="0">
                <a:latin typeface="Source Sans Pro" panose="020B0503030403020204" pitchFamily="34" charset="0"/>
                <a:ea typeface="Source Sans Pro" panose="020B0503030403020204" pitchFamily="34" charset="0"/>
              </a:rPr>
              <a:t>Algorithm #1 – more examples </a:t>
            </a:r>
          </a:p>
        </p:txBody>
      </p:sp>
    </p:spTree>
    <p:extLst>
      <p:ext uri="{BB962C8B-B14F-4D97-AF65-F5344CB8AC3E}">
        <p14:creationId xmlns:p14="http://schemas.microsoft.com/office/powerpoint/2010/main" val="251677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ace7d9f928_0_25"/>
          <p:cNvSpPr txBox="1"/>
          <p:nvPr/>
        </p:nvSpPr>
        <p:spPr>
          <a:xfrm>
            <a:off x="226869" y="145589"/>
            <a:ext cx="1992600" cy="456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5800"/>
              <a:buFont typeface="Roboto Slab"/>
              <a:buNone/>
            </a:pPr>
            <a:r>
              <a:rPr lang="en-US" sz="2400" b="1" i="0" u="none" strike="noStrike" cap="none">
                <a:solidFill>
                  <a:schemeClr val="accent1"/>
                </a:solidFill>
                <a:latin typeface="Source Sans Pro"/>
                <a:ea typeface="Source Sans Pro"/>
                <a:cs typeface="Source Sans Pro"/>
                <a:sym typeface="Source Sans Pro"/>
              </a:rPr>
              <a:t>Algorithm #</a:t>
            </a:r>
            <a:r>
              <a:rPr lang="en-US" sz="2400" b="1">
                <a:solidFill>
                  <a:schemeClr val="accent1"/>
                </a:solidFill>
                <a:latin typeface="Source Sans Pro"/>
                <a:ea typeface="Source Sans Pro"/>
                <a:cs typeface="Source Sans Pro"/>
                <a:sym typeface="Source Sans Pro"/>
              </a:rPr>
              <a:t>2</a:t>
            </a:r>
            <a:endParaRPr/>
          </a:p>
        </p:txBody>
      </p:sp>
      <p:sp>
        <p:nvSpPr>
          <p:cNvPr id="119" name="Google Shape;119;gace7d9f928_0_25"/>
          <p:cNvSpPr/>
          <p:nvPr/>
        </p:nvSpPr>
        <p:spPr>
          <a:xfrm>
            <a:off x="2328575" y="145600"/>
            <a:ext cx="5192700" cy="456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1800" b="1">
                <a:solidFill>
                  <a:srgbClr val="398BA2"/>
                </a:solidFill>
              </a:rPr>
              <a:t>Fast Fourier Transform to Remove Repetitive  </a:t>
            </a:r>
            <a:endParaRPr/>
          </a:p>
        </p:txBody>
      </p:sp>
      <p:pic>
        <p:nvPicPr>
          <p:cNvPr id="120" name="Google Shape;120;gace7d9f928_0_25"/>
          <p:cNvPicPr preferRelativeResize="0"/>
          <p:nvPr/>
        </p:nvPicPr>
        <p:blipFill>
          <a:blip r:embed="rId3">
            <a:alphaModFix/>
          </a:blip>
          <a:stretch>
            <a:fillRect/>
          </a:stretch>
        </p:blipFill>
        <p:spPr>
          <a:xfrm>
            <a:off x="4500975" y="1575425"/>
            <a:ext cx="4572499" cy="3034800"/>
          </a:xfrm>
          <a:prstGeom prst="rect">
            <a:avLst/>
          </a:prstGeom>
          <a:noFill/>
          <a:ln>
            <a:noFill/>
          </a:ln>
        </p:spPr>
      </p:pic>
      <p:pic>
        <p:nvPicPr>
          <p:cNvPr id="121" name="Google Shape;121;gace7d9f928_0_25"/>
          <p:cNvPicPr preferRelativeResize="0"/>
          <p:nvPr/>
        </p:nvPicPr>
        <p:blipFill>
          <a:blip r:embed="rId4">
            <a:alphaModFix/>
          </a:blip>
          <a:stretch>
            <a:fillRect/>
          </a:stretch>
        </p:blipFill>
        <p:spPr>
          <a:xfrm>
            <a:off x="2710325" y="510175"/>
            <a:ext cx="3582450" cy="569950"/>
          </a:xfrm>
          <a:prstGeom prst="rect">
            <a:avLst/>
          </a:prstGeom>
          <a:noFill/>
          <a:ln>
            <a:noFill/>
          </a:ln>
        </p:spPr>
      </p:pic>
      <p:pic>
        <p:nvPicPr>
          <p:cNvPr id="122" name="Google Shape;122;gace7d9f928_0_25"/>
          <p:cNvPicPr preferRelativeResize="0"/>
          <p:nvPr/>
        </p:nvPicPr>
        <p:blipFill>
          <a:blip r:embed="rId5">
            <a:alphaModFix/>
          </a:blip>
          <a:stretch>
            <a:fillRect/>
          </a:stretch>
        </p:blipFill>
        <p:spPr>
          <a:xfrm>
            <a:off x="226875" y="1575425"/>
            <a:ext cx="4180575" cy="3034788"/>
          </a:xfrm>
          <a:prstGeom prst="rect">
            <a:avLst/>
          </a:prstGeom>
          <a:noFill/>
          <a:ln>
            <a:noFill/>
          </a:ln>
        </p:spPr>
      </p:pic>
      <p:sp>
        <p:nvSpPr>
          <p:cNvPr id="123" name="Google Shape;123;gace7d9f928_0_25"/>
          <p:cNvSpPr txBox="1"/>
          <p:nvPr/>
        </p:nvSpPr>
        <p:spPr>
          <a:xfrm>
            <a:off x="748100" y="1080125"/>
            <a:ext cx="2661300" cy="336600"/>
          </a:xfrm>
          <a:prstGeom prst="rect">
            <a:avLst/>
          </a:prstGeom>
          <a:noFill/>
          <a:ln>
            <a:noFill/>
          </a:ln>
        </p:spPr>
        <p:txBody>
          <a:bodyPr spcFirstLastPara="1" wrap="square" lIns="91425" tIns="91425" rIns="91425" bIns="91425" anchor="t" anchorCtr="0">
            <a:noAutofit/>
          </a:bodyPr>
          <a:lstStyle/>
          <a:p>
            <a:pPr marL="457200" lvl="0" indent="0" algn="l" rtl="0">
              <a:spcBef>
                <a:spcPts val="600"/>
              </a:spcBef>
              <a:spcAft>
                <a:spcPts val="0"/>
              </a:spcAft>
              <a:buNone/>
            </a:pPr>
            <a:r>
              <a:rPr lang="en-US" sz="1600" b="1">
                <a:solidFill>
                  <a:schemeClr val="dk1"/>
                </a:solidFill>
                <a:latin typeface="Source Sans Pro"/>
                <a:ea typeface="Source Sans Pro"/>
                <a:cs typeface="Source Sans Pro"/>
                <a:sym typeface="Source Sans Pro"/>
              </a:rPr>
              <a:t>Original Image</a:t>
            </a:r>
            <a:endParaRPr/>
          </a:p>
        </p:txBody>
      </p:sp>
      <p:sp>
        <p:nvSpPr>
          <p:cNvPr id="124" name="Google Shape;124;gace7d9f928_0_25"/>
          <p:cNvSpPr txBox="1"/>
          <p:nvPr/>
        </p:nvSpPr>
        <p:spPr>
          <a:xfrm>
            <a:off x="5456575" y="1080125"/>
            <a:ext cx="2661300" cy="336600"/>
          </a:xfrm>
          <a:prstGeom prst="rect">
            <a:avLst/>
          </a:prstGeom>
          <a:noFill/>
          <a:ln>
            <a:noFill/>
          </a:ln>
        </p:spPr>
        <p:txBody>
          <a:bodyPr spcFirstLastPara="1" wrap="square" lIns="91425" tIns="91425" rIns="91425" bIns="91425" anchor="t" anchorCtr="0">
            <a:noAutofit/>
          </a:bodyPr>
          <a:lstStyle/>
          <a:p>
            <a:pPr marL="457200" lvl="0" indent="0" algn="l" rtl="0">
              <a:spcBef>
                <a:spcPts val="600"/>
              </a:spcBef>
              <a:spcAft>
                <a:spcPts val="0"/>
              </a:spcAft>
              <a:buNone/>
            </a:pPr>
            <a:r>
              <a:rPr lang="en-US" sz="1600" b="1">
                <a:solidFill>
                  <a:schemeClr val="dk1"/>
                </a:solidFill>
                <a:latin typeface="Source Sans Pro"/>
                <a:ea typeface="Source Sans Pro"/>
                <a:cs typeface="Source Sans Pro"/>
                <a:sym typeface="Source Sans Pro"/>
              </a:rPr>
              <a:t>2D Fourier Projection</a:t>
            </a:r>
            <a:endParaRPr/>
          </a:p>
        </p:txBody>
      </p:sp>
    </p:spTree>
    <p:extLst>
      <p:ext uri="{BB962C8B-B14F-4D97-AF65-F5344CB8AC3E}">
        <p14:creationId xmlns:p14="http://schemas.microsoft.com/office/powerpoint/2010/main" val="223410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3"/>
          <p:cNvSpPr txBox="1"/>
          <p:nvPr/>
        </p:nvSpPr>
        <p:spPr>
          <a:xfrm>
            <a:off x="226868" y="145589"/>
            <a:ext cx="4271559" cy="45697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5800"/>
              <a:buFont typeface="Roboto Slab"/>
              <a:buNone/>
            </a:pPr>
            <a:r>
              <a:rPr lang="en-US" sz="2400" b="1" i="0" u="none" strike="noStrike" cap="none">
                <a:solidFill>
                  <a:schemeClr val="accent1"/>
                </a:solidFill>
                <a:latin typeface="Source Sans Pro"/>
                <a:ea typeface="Source Sans Pro"/>
                <a:cs typeface="Source Sans Pro"/>
                <a:sym typeface="Source Sans Pro"/>
              </a:rPr>
              <a:t>Algorithm #2</a:t>
            </a:r>
            <a:endParaRPr/>
          </a:p>
        </p:txBody>
      </p:sp>
      <p:pic>
        <p:nvPicPr>
          <p:cNvPr id="130" name="Google Shape;130;p13"/>
          <p:cNvPicPr preferRelativeResize="0"/>
          <p:nvPr/>
        </p:nvPicPr>
        <p:blipFill>
          <a:blip r:embed="rId3">
            <a:alphaModFix/>
          </a:blip>
          <a:stretch>
            <a:fillRect/>
          </a:stretch>
        </p:blipFill>
        <p:spPr>
          <a:xfrm>
            <a:off x="226875" y="1178524"/>
            <a:ext cx="4271551" cy="3112364"/>
          </a:xfrm>
          <a:prstGeom prst="rect">
            <a:avLst/>
          </a:prstGeom>
          <a:noFill/>
          <a:ln>
            <a:noFill/>
          </a:ln>
        </p:spPr>
      </p:pic>
      <p:pic>
        <p:nvPicPr>
          <p:cNvPr id="131" name="Google Shape;131;p13"/>
          <p:cNvPicPr preferRelativeResize="0"/>
          <p:nvPr/>
        </p:nvPicPr>
        <p:blipFill>
          <a:blip r:embed="rId4">
            <a:alphaModFix/>
          </a:blip>
          <a:stretch>
            <a:fillRect/>
          </a:stretch>
        </p:blipFill>
        <p:spPr>
          <a:xfrm>
            <a:off x="4622225" y="1178525"/>
            <a:ext cx="4271550" cy="3114531"/>
          </a:xfrm>
          <a:prstGeom prst="rect">
            <a:avLst/>
          </a:prstGeom>
          <a:noFill/>
          <a:ln>
            <a:noFill/>
          </a:ln>
        </p:spPr>
      </p:pic>
      <p:sp>
        <p:nvSpPr>
          <p:cNvPr id="132" name="Google Shape;132;p13"/>
          <p:cNvSpPr/>
          <p:nvPr/>
        </p:nvSpPr>
        <p:spPr>
          <a:xfrm>
            <a:off x="2328575" y="145600"/>
            <a:ext cx="5192700" cy="456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1800" b="1">
                <a:solidFill>
                  <a:srgbClr val="398BA2"/>
                </a:solidFill>
              </a:rPr>
              <a:t>Fast Fourier Transform to Remove Repetitive  </a:t>
            </a:r>
            <a:endParaRPr/>
          </a:p>
        </p:txBody>
      </p:sp>
      <p:sp>
        <p:nvSpPr>
          <p:cNvPr id="133" name="Google Shape;133;p13"/>
          <p:cNvSpPr txBox="1"/>
          <p:nvPr/>
        </p:nvSpPr>
        <p:spPr>
          <a:xfrm>
            <a:off x="408600" y="602538"/>
            <a:ext cx="3908100" cy="336600"/>
          </a:xfrm>
          <a:prstGeom prst="rect">
            <a:avLst/>
          </a:prstGeom>
          <a:noFill/>
          <a:ln>
            <a:noFill/>
          </a:ln>
        </p:spPr>
        <p:txBody>
          <a:bodyPr spcFirstLastPara="1" wrap="square" lIns="91425" tIns="91425" rIns="91425" bIns="91425" anchor="t" anchorCtr="0">
            <a:noAutofit/>
          </a:bodyPr>
          <a:lstStyle/>
          <a:p>
            <a:pPr marL="457200" lvl="0" indent="0" algn="l" rtl="0">
              <a:spcBef>
                <a:spcPts val="600"/>
              </a:spcBef>
              <a:spcAft>
                <a:spcPts val="0"/>
              </a:spcAft>
              <a:buNone/>
            </a:pPr>
            <a:r>
              <a:rPr lang="en-US" sz="1600" b="1">
                <a:solidFill>
                  <a:schemeClr val="dk1"/>
                </a:solidFill>
                <a:latin typeface="Source Sans Pro"/>
                <a:ea typeface="Source Sans Pro"/>
                <a:cs typeface="Source Sans Pro"/>
                <a:sym typeface="Source Sans Pro"/>
              </a:rPr>
              <a:t>Restored Picture without Low Pass</a:t>
            </a:r>
            <a:endParaRPr/>
          </a:p>
        </p:txBody>
      </p:sp>
      <p:sp>
        <p:nvSpPr>
          <p:cNvPr id="134" name="Google Shape;134;p13"/>
          <p:cNvSpPr txBox="1"/>
          <p:nvPr/>
        </p:nvSpPr>
        <p:spPr>
          <a:xfrm>
            <a:off x="4758950" y="602550"/>
            <a:ext cx="3998100" cy="336600"/>
          </a:xfrm>
          <a:prstGeom prst="rect">
            <a:avLst/>
          </a:prstGeom>
          <a:noFill/>
          <a:ln>
            <a:noFill/>
          </a:ln>
        </p:spPr>
        <p:txBody>
          <a:bodyPr spcFirstLastPara="1" wrap="square" lIns="91425" tIns="91425" rIns="91425" bIns="91425" anchor="t" anchorCtr="0">
            <a:noAutofit/>
          </a:bodyPr>
          <a:lstStyle/>
          <a:p>
            <a:pPr marL="457200" lvl="0" indent="0" algn="l" rtl="0">
              <a:spcBef>
                <a:spcPts val="600"/>
              </a:spcBef>
              <a:spcAft>
                <a:spcPts val="0"/>
              </a:spcAft>
              <a:buNone/>
            </a:pPr>
            <a:r>
              <a:rPr lang="en-US" sz="1600" b="1">
                <a:solidFill>
                  <a:schemeClr val="dk1"/>
                </a:solidFill>
                <a:latin typeface="Source Sans Pro"/>
                <a:ea typeface="Source Sans Pro"/>
                <a:cs typeface="Source Sans Pro"/>
                <a:sym typeface="Source Sans Pro"/>
              </a:rPr>
              <a:t>Restored Picture with Low Pass</a:t>
            </a:r>
            <a:endParaRPr/>
          </a:p>
          <a:p>
            <a:pPr marL="457200" lvl="0" indent="0" algn="l" rtl="0">
              <a:spcBef>
                <a:spcPts val="600"/>
              </a:spcBef>
              <a:spcAft>
                <a:spcPts val="0"/>
              </a:spcAft>
              <a:buNone/>
            </a:pPr>
            <a:endParaRPr sz="1600" b="1">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69332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4"/>
          <p:cNvSpPr txBox="1"/>
          <p:nvPr/>
        </p:nvSpPr>
        <p:spPr>
          <a:xfrm>
            <a:off x="226868" y="145589"/>
            <a:ext cx="4271559" cy="45697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5800"/>
              <a:buFont typeface="Roboto Slab"/>
              <a:buNone/>
            </a:pPr>
            <a:r>
              <a:rPr lang="en-US" sz="2400" b="1" i="0" u="none" strike="noStrike" cap="none">
                <a:solidFill>
                  <a:schemeClr val="accent1"/>
                </a:solidFill>
                <a:latin typeface="Source Sans Pro"/>
                <a:ea typeface="Source Sans Pro"/>
                <a:cs typeface="Source Sans Pro"/>
                <a:sym typeface="Source Sans Pro"/>
              </a:rPr>
              <a:t>Algorithm #2</a:t>
            </a:r>
            <a:endParaRPr/>
          </a:p>
        </p:txBody>
      </p:sp>
      <p:sp>
        <p:nvSpPr>
          <p:cNvPr id="140" name="Google Shape;140;p14"/>
          <p:cNvSpPr txBox="1"/>
          <p:nvPr/>
        </p:nvSpPr>
        <p:spPr>
          <a:xfrm>
            <a:off x="2501461" y="2371695"/>
            <a:ext cx="3993931"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a:p>
        </p:txBody>
      </p:sp>
      <p:pic>
        <p:nvPicPr>
          <p:cNvPr id="141" name="Google Shape;141;p14"/>
          <p:cNvPicPr preferRelativeResize="0"/>
          <p:nvPr/>
        </p:nvPicPr>
        <p:blipFill>
          <a:blip r:embed="rId3">
            <a:alphaModFix/>
          </a:blip>
          <a:stretch>
            <a:fillRect/>
          </a:stretch>
        </p:blipFill>
        <p:spPr>
          <a:xfrm>
            <a:off x="4712775" y="1232525"/>
            <a:ext cx="4162192" cy="3034800"/>
          </a:xfrm>
          <a:prstGeom prst="rect">
            <a:avLst/>
          </a:prstGeom>
          <a:noFill/>
          <a:ln>
            <a:noFill/>
          </a:ln>
        </p:spPr>
      </p:pic>
      <p:pic>
        <p:nvPicPr>
          <p:cNvPr id="142" name="Google Shape;142;p14"/>
          <p:cNvPicPr preferRelativeResize="0"/>
          <p:nvPr/>
        </p:nvPicPr>
        <p:blipFill>
          <a:blip r:embed="rId4">
            <a:alphaModFix/>
          </a:blip>
          <a:stretch>
            <a:fillRect/>
          </a:stretch>
        </p:blipFill>
        <p:spPr>
          <a:xfrm>
            <a:off x="226875" y="1232523"/>
            <a:ext cx="4162200" cy="3034810"/>
          </a:xfrm>
          <a:prstGeom prst="rect">
            <a:avLst/>
          </a:prstGeom>
          <a:noFill/>
          <a:ln>
            <a:noFill/>
          </a:ln>
        </p:spPr>
      </p:pic>
    </p:spTree>
    <p:extLst>
      <p:ext uri="{BB962C8B-B14F-4D97-AF65-F5344CB8AC3E}">
        <p14:creationId xmlns:p14="http://schemas.microsoft.com/office/powerpoint/2010/main" val="24359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ace7d9f928_0_0"/>
          <p:cNvSpPr txBox="1"/>
          <p:nvPr/>
        </p:nvSpPr>
        <p:spPr>
          <a:xfrm>
            <a:off x="226869" y="145589"/>
            <a:ext cx="1992600" cy="456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5800"/>
              <a:buFont typeface="Roboto Slab"/>
              <a:buNone/>
            </a:pPr>
            <a:r>
              <a:rPr lang="en-US" sz="2400" b="1" i="0" u="none" strike="noStrike" cap="none">
                <a:solidFill>
                  <a:schemeClr val="accent1"/>
                </a:solidFill>
                <a:latin typeface="Source Sans Pro"/>
                <a:ea typeface="Source Sans Pro"/>
                <a:cs typeface="Source Sans Pro"/>
                <a:sym typeface="Source Sans Pro"/>
              </a:rPr>
              <a:t>Algorithm #</a:t>
            </a:r>
            <a:r>
              <a:rPr lang="en-US" sz="2400" b="1">
                <a:solidFill>
                  <a:schemeClr val="accent1"/>
                </a:solidFill>
                <a:latin typeface="Source Sans Pro"/>
                <a:ea typeface="Source Sans Pro"/>
                <a:cs typeface="Source Sans Pro"/>
                <a:sym typeface="Source Sans Pro"/>
              </a:rPr>
              <a:t>2</a:t>
            </a:r>
            <a:endParaRPr/>
          </a:p>
        </p:txBody>
      </p:sp>
      <p:sp>
        <p:nvSpPr>
          <p:cNvPr id="148" name="Google Shape;148;gace7d9f928_0_0"/>
          <p:cNvSpPr/>
          <p:nvPr/>
        </p:nvSpPr>
        <p:spPr>
          <a:xfrm>
            <a:off x="3625128" y="168804"/>
            <a:ext cx="1864500" cy="3837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1800" b="1">
                <a:solidFill>
                  <a:srgbClr val="398BA2"/>
                </a:solidFill>
              </a:rPr>
              <a:t>Otsu’s Method </a:t>
            </a:r>
            <a:endParaRPr/>
          </a:p>
        </p:txBody>
      </p:sp>
      <p:pic>
        <p:nvPicPr>
          <p:cNvPr id="149" name="Google Shape;149;gace7d9f928_0_0"/>
          <p:cNvPicPr preferRelativeResize="0"/>
          <p:nvPr/>
        </p:nvPicPr>
        <p:blipFill>
          <a:blip r:embed="rId3">
            <a:alphaModFix/>
          </a:blip>
          <a:stretch>
            <a:fillRect/>
          </a:stretch>
        </p:blipFill>
        <p:spPr>
          <a:xfrm>
            <a:off x="4622225" y="1052038"/>
            <a:ext cx="4144651" cy="3039424"/>
          </a:xfrm>
          <a:prstGeom prst="rect">
            <a:avLst/>
          </a:prstGeom>
          <a:noFill/>
          <a:ln>
            <a:noFill/>
          </a:ln>
        </p:spPr>
      </p:pic>
      <p:pic>
        <p:nvPicPr>
          <p:cNvPr id="150" name="Google Shape;150;gace7d9f928_0_0"/>
          <p:cNvPicPr preferRelativeResize="0"/>
          <p:nvPr/>
        </p:nvPicPr>
        <p:blipFill>
          <a:blip r:embed="rId4">
            <a:alphaModFix/>
          </a:blip>
          <a:stretch>
            <a:fillRect/>
          </a:stretch>
        </p:blipFill>
        <p:spPr>
          <a:xfrm>
            <a:off x="382725" y="1052050"/>
            <a:ext cx="4144649" cy="3232717"/>
          </a:xfrm>
          <a:prstGeom prst="rect">
            <a:avLst/>
          </a:prstGeom>
          <a:noFill/>
          <a:ln>
            <a:noFill/>
          </a:ln>
        </p:spPr>
      </p:pic>
    </p:spTree>
    <p:extLst>
      <p:ext uri="{BB962C8B-B14F-4D97-AF65-F5344CB8AC3E}">
        <p14:creationId xmlns:p14="http://schemas.microsoft.com/office/powerpoint/2010/main" val="391006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00DA-49DA-2049-A095-032FE896179A}"/>
              </a:ext>
            </a:extLst>
          </p:cNvPr>
          <p:cNvSpPr>
            <a:spLocks noGrp="1"/>
          </p:cNvSpPr>
          <p:nvPr>
            <p:ph type="title"/>
          </p:nvPr>
        </p:nvSpPr>
        <p:spPr>
          <a:xfrm>
            <a:off x="3377859" y="681930"/>
            <a:ext cx="2388282" cy="513570"/>
          </a:xfrm>
        </p:spPr>
        <p:txBody>
          <a:bodyPr/>
          <a:lstStyle/>
          <a:p>
            <a:r>
              <a:rPr lang="en-US" sz="2400" b="1" dirty="0">
                <a:latin typeface="Source Sans Pro" panose="020B0503030403020204" pitchFamily="34" charset="0"/>
                <a:ea typeface="Source Sans Pro" panose="020B0503030403020204" pitchFamily="34" charset="0"/>
              </a:rPr>
              <a:t>Moving Forward</a:t>
            </a:r>
          </a:p>
        </p:txBody>
      </p:sp>
      <p:sp>
        <p:nvSpPr>
          <p:cNvPr id="6" name="Text Placeholder 2">
            <a:extLst>
              <a:ext uri="{FF2B5EF4-FFF2-40B4-BE49-F238E27FC236}">
                <a16:creationId xmlns:a16="http://schemas.microsoft.com/office/drawing/2014/main" id="{0ED8EA86-0DB9-634B-B836-9AF4BD311C29}"/>
              </a:ext>
            </a:extLst>
          </p:cNvPr>
          <p:cNvSpPr txBox="1">
            <a:spLocks/>
          </p:cNvSpPr>
          <p:nvPr/>
        </p:nvSpPr>
        <p:spPr>
          <a:xfrm>
            <a:off x="1040327" y="1646841"/>
            <a:ext cx="3163809" cy="1531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101600" indent="0">
              <a:buNone/>
            </a:pPr>
            <a:r>
              <a:rPr lang="en-US" sz="1800" b="1" dirty="0">
                <a:solidFill>
                  <a:schemeClr val="accent1"/>
                </a:solidFill>
              </a:rPr>
              <a:t>Algorithm #1</a:t>
            </a:r>
          </a:p>
          <a:p>
            <a:r>
              <a:rPr lang="en-US" sz="1600" b="1" dirty="0"/>
              <a:t>Training on parameters</a:t>
            </a:r>
          </a:p>
          <a:p>
            <a:r>
              <a:rPr lang="en-US" sz="1600" b="1" dirty="0"/>
              <a:t>Better Face Detection Tools</a:t>
            </a:r>
          </a:p>
          <a:p>
            <a:r>
              <a:rPr lang="en-US" sz="1600" b="1" dirty="0"/>
              <a:t>Runtime</a:t>
            </a:r>
          </a:p>
        </p:txBody>
      </p:sp>
      <p:sp>
        <p:nvSpPr>
          <p:cNvPr id="9" name="Text Placeholder 2">
            <a:extLst>
              <a:ext uri="{FF2B5EF4-FFF2-40B4-BE49-F238E27FC236}">
                <a16:creationId xmlns:a16="http://schemas.microsoft.com/office/drawing/2014/main" id="{A7141E7D-36F7-1E46-A1FE-CA566EC54D44}"/>
              </a:ext>
            </a:extLst>
          </p:cNvPr>
          <p:cNvSpPr txBox="1">
            <a:spLocks/>
          </p:cNvSpPr>
          <p:nvPr/>
        </p:nvSpPr>
        <p:spPr>
          <a:xfrm>
            <a:off x="4939866" y="1646841"/>
            <a:ext cx="3845546" cy="1531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101600" indent="0">
              <a:buNone/>
            </a:pPr>
            <a:r>
              <a:rPr lang="en-US" sz="1800" b="1" dirty="0">
                <a:solidFill>
                  <a:schemeClr val="accent1"/>
                </a:solidFill>
              </a:rPr>
              <a:t>Algorithm #2</a:t>
            </a:r>
          </a:p>
          <a:p>
            <a:pPr lvl="0">
              <a:buClr>
                <a:srgbClr val="D9D9D9"/>
              </a:buClr>
            </a:pPr>
            <a:r>
              <a:rPr lang="en-US" sz="1600" b="1" dirty="0"/>
              <a:t>Better Repetition Removal Tools</a:t>
            </a:r>
          </a:p>
          <a:p>
            <a:pPr lvl="0">
              <a:buClr>
                <a:srgbClr val="D9D9D9"/>
              </a:buClr>
            </a:pPr>
            <a:r>
              <a:rPr lang="en-US" sz="1600" b="1" dirty="0"/>
              <a:t>Generalized applications</a:t>
            </a:r>
          </a:p>
        </p:txBody>
      </p:sp>
    </p:spTree>
    <p:extLst>
      <p:ext uri="{BB962C8B-B14F-4D97-AF65-F5344CB8AC3E}">
        <p14:creationId xmlns:p14="http://schemas.microsoft.com/office/powerpoint/2010/main" val="95062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5"/>
          <p:cNvSpPr txBox="1">
            <a:spLocks noGrp="1"/>
          </p:cNvSpPr>
          <p:nvPr>
            <p:ph type="ctrTitle" idx="4294967295"/>
          </p:nvPr>
        </p:nvSpPr>
        <p:spPr>
          <a:xfrm>
            <a:off x="1694793" y="516591"/>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dirty="0"/>
              <a:t>Thanks!</a:t>
            </a:r>
            <a:endParaRPr sz="6000" b="1" dirty="0"/>
          </a:p>
        </p:txBody>
      </p:sp>
      <p:sp>
        <p:nvSpPr>
          <p:cNvPr id="382" name="Google Shape;382;p35"/>
          <p:cNvSpPr txBox="1">
            <a:spLocks noGrp="1"/>
          </p:cNvSpPr>
          <p:nvPr>
            <p:ph type="subTitle" idx="4294967295"/>
          </p:nvPr>
        </p:nvSpPr>
        <p:spPr>
          <a:xfrm>
            <a:off x="1694793" y="1639962"/>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a:t>
            </a:r>
            <a:endParaRPr sz="3600" b="1" dirty="0"/>
          </a:p>
        </p:txBody>
      </p:sp>
      <p:sp>
        <p:nvSpPr>
          <p:cNvPr id="383" name="Google Shape;383;p35"/>
          <p:cNvSpPr txBox="1">
            <a:spLocks noGrp="1"/>
          </p:cNvSpPr>
          <p:nvPr>
            <p:ph type="body" idx="4294967295"/>
          </p:nvPr>
        </p:nvSpPr>
        <p:spPr>
          <a:xfrm>
            <a:off x="1694793" y="2464455"/>
            <a:ext cx="4790090" cy="192886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800" dirty="0"/>
              <a:t>Hsingchih Tang</a:t>
            </a:r>
          </a:p>
          <a:p>
            <a:pPr marL="0" lvl="0" indent="0" algn="l" rtl="0">
              <a:spcBef>
                <a:spcPts val="600"/>
              </a:spcBef>
              <a:spcAft>
                <a:spcPts val="0"/>
              </a:spcAft>
              <a:buNone/>
            </a:pPr>
            <a:r>
              <a:rPr lang="en-US" sz="2800" dirty="0" err="1"/>
              <a:t>Zhuo</a:t>
            </a:r>
            <a:r>
              <a:rPr lang="en-US" sz="2800" dirty="0"/>
              <a:t> Xu</a:t>
            </a:r>
          </a:p>
          <a:p>
            <a:pPr marL="0" lvl="0" indent="0" algn="l" rtl="0">
              <a:spcBef>
                <a:spcPts val="600"/>
              </a:spcBef>
              <a:spcAft>
                <a:spcPts val="0"/>
              </a:spcAft>
              <a:buNone/>
            </a:pPr>
            <a:r>
              <a:rPr lang="en-US" sz="2800" dirty="0" err="1"/>
              <a:t>Guobin</a:t>
            </a:r>
            <a:r>
              <a:rPr lang="en-US" sz="2800" dirty="0"/>
              <a:t> Huang</a:t>
            </a:r>
            <a:endParaRPr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2237FD-B9A1-474D-A001-B2A4BD95BE83}"/>
              </a:ext>
            </a:extLst>
          </p:cNvPr>
          <p:cNvPicPr>
            <a:picLocks noChangeAspect="1"/>
          </p:cNvPicPr>
          <p:nvPr/>
        </p:nvPicPr>
        <p:blipFill>
          <a:blip r:embed="rId3"/>
          <a:stretch>
            <a:fillRect/>
          </a:stretch>
        </p:blipFill>
        <p:spPr>
          <a:xfrm>
            <a:off x="158433" y="207755"/>
            <a:ext cx="3292029" cy="4185395"/>
          </a:xfrm>
          <a:prstGeom prst="rect">
            <a:avLst/>
          </a:prstGeom>
        </p:spPr>
      </p:pic>
      <p:pic>
        <p:nvPicPr>
          <p:cNvPr id="9" name="Picture 8">
            <a:extLst>
              <a:ext uri="{FF2B5EF4-FFF2-40B4-BE49-F238E27FC236}">
                <a16:creationId xmlns:a16="http://schemas.microsoft.com/office/drawing/2014/main" id="{6F66DE64-E977-3844-A733-78F0B38B131F}"/>
              </a:ext>
            </a:extLst>
          </p:cNvPr>
          <p:cNvPicPr>
            <a:picLocks noChangeAspect="1"/>
          </p:cNvPicPr>
          <p:nvPr/>
        </p:nvPicPr>
        <p:blipFill>
          <a:blip r:embed="rId4"/>
          <a:stretch>
            <a:fillRect/>
          </a:stretch>
        </p:blipFill>
        <p:spPr>
          <a:xfrm>
            <a:off x="3518169" y="207755"/>
            <a:ext cx="5573282" cy="4414914"/>
          </a:xfrm>
          <a:prstGeom prst="rect">
            <a:avLst/>
          </a:prstGeom>
        </p:spPr>
      </p:pic>
      <p:pic>
        <p:nvPicPr>
          <p:cNvPr id="8" name="Picture 7">
            <a:extLst>
              <a:ext uri="{FF2B5EF4-FFF2-40B4-BE49-F238E27FC236}">
                <a16:creationId xmlns:a16="http://schemas.microsoft.com/office/drawing/2014/main" id="{E52AD914-CB10-F844-A207-028CCEEFBF36}"/>
              </a:ext>
            </a:extLst>
          </p:cNvPr>
          <p:cNvPicPr>
            <a:picLocks noChangeAspect="1"/>
          </p:cNvPicPr>
          <p:nvPr/>
        </p:nvPicPr>
        <p:blipFill>
          <a:blip r:embed="rId5"/>
          <a:stretch>
            <a:fillRect/>
          </a:stretch>
        </p:blipFill>
        <p:spPr>
          <a:xfrm>
            <a:off x="1625614" y="345936"/>
            <a:ext cx="5697842" cy="4276733"/>
          </a:xfrm>
          <a:prstGeom prst="rect">
            <a:avLst/>
          </a:prstGeom>
        </p:spPr>
      </p:pic>
      <p:pic>
        <p:nvPicPr>
          <p:cNvPr id="7" name="Picture 6">
            <a:extLst>
              <a:ext uri="{FF2B5EF4-FFF2-40B4-BE49-F238E27FC236}">
                <a16:creationId xmlns:a16="http://schemas.microsoft.com/office/drawing/2014/main" id="{920229CB-7BDF-9C4D-97EF-C4677D8A455C}"/>
              </a:ext>
            </a:extLst>
          </p:cNvPr>
          <p:cNvPicPr>
            <a:picLocks noChangeAspect="1"/>
          </p:cNvPicPr>
          <p:nvPr/>
        </p:nvPicPr>
        <p:blipFill>
          <a:blip r:embed="rId6"/>
          <a:stretch>
            <a:fillRect/>
          </a:stretch>
        </p:blipFill>
        <p:spPr>
          <a:xfrm>
            <a:off x="1454793" y="477806"/>
            <a:ext cx="6063593" cy="4414914"/>
          </a:xfrm>
          <a:prstGeom prst="rect">
            <a:avLst/>
          </a:prstGeom>
        </p:spPr>
      </p:pic>
    </p:spTree>
    <p:extLst>
      <p:ext uri="{BB962C8B-B14F-4D97-AF65-F5344CB8AC3E}">
        <p14:creationId xmlns:p14="http://schemas.microsoft.com/office/powerpoint/2010/main" val="284983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00DA-49DA-2049-A095-032FE896179A}"/>
              </a:ext>
            </a:extLst>
          </p:cNvPr>
          <p:cNvSpPr>
            <a:spLocks noGrp="1"/>
          </p:cNvSpPr>
          <p:nvPr>
            <p:ph type="title"/>
          </p:nvPr>
        </p:nvSpPr>
        <p:spPr>
          <a:xfrm>
            <a:off x="2667194" y="428471"/>
            <a:ext cx="4149834" cy="513570"/>
          </a:xfrm>
        </p:spPr>
        <p:txBody>
          <a:bodyPr/>
          <a:lstStyle/>
          <a:p>
            <a:r>
              <a:rPr lang="en-US" sz="2400" b="1" dirty="0">
                <a:latin typeface="Source Sans Pro" panose="020B0503030403020204" pitchFamily="34" charset="0"/>
                <a:ea typeface="Source Sans Pro" panose="020B0503030403020204" pitchFamily="34" charset="0"/>
              </a:rPr>
              <a:t>Approaches and Algorithms</a:t>
            </a:r>
          </a:p>
        </p:txBody>
      </p:sp>
      <p:sp>
        <p:nvSpPr>
          <p:cNvPr id="6" name="Text Placeholder 2">
            <a:extLst>
              <a:ext uri="{FF2B5EF4-FFF2-40B4-BE49-F238E27FC236}">
                <a16:creationId xmlns:a16="http://schemas.microsoft.com/office/drawing/2014/main" id="{0ED8EA86-0DB9-634B-B836-9AF4BD311C29}"/>
              </a:ext>
            </a:extLst>
          </p:cNvPr>
          <p:cNvSpPr txBox="1">
            <a:spLocks/>
          </p:cNvSpPr>
          <p:nvPr/>
        </p:nvSpPr>
        <p:spPr>
          <a:xfrm>
            <a:off x="340222" y="942041"/>
            <a:ext cx="4490057" cy="3661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101600" indent="0">
              <a:buNone/>
            </a:pPr>
            <a:r>
              <a:rPr lang="en-US" sz="1800" b="1" dirty="0">
                <a:solidFill>
                  <a:schemeClr val="accent1"/>
                </a:solidFill>
              </a:rPr>
              <a:t>Algorithm #1</a:t>
            </a:r>
          </a:p>
          <a:p>
            <a:r>
              <a:rPr lang="en-US" sz="1600" b="1" dirty="0"/>
              <a:t>Non-Local-Means Denoising</a:t>
            </a:r>
          </a:p>
          <a:p>
            <a:r>
              <a:rPr lang="en-US" sz="1600" b="1" dirty="0"/>
              <a:t>Edge Detection</a:t>
            </a:r>
          </a:p>
          <a:p>
            <a:r>
              <a:rPr lang="en-US" sz="1600" b="1" dirty="0"/>
              <a:t>Face Detection (</a:t>
            </a:r>
            <a:r>
              <a:rPr lang="en-US" sz="1600" b="1" dirty="0" err="1"/>
              <a:t>DeepFace</a:t>
            </a:r>
            <a:r>
              <a:rPr lang="en-US" sz="1600" b="1" dirty="0"/>
              <a:t>)</a:t>
            </a:r>
          </a:p>
          <a:p>
            <a:pPr lvl="1"/>
            <a:r>
              <a:rPr lang="en-US" sz="1400" dirty="0"/>
              <a:t>OpenCV </a:t>
            </a:r>
            <a:r>
              <a:rPr lang="en-US" sz="1400" dirty="0" err="1"/>
              <a:t>Haar</a:t>
            </a:r>
            <a:r>
              <a:rPr lang="en-US" sz="1400" dirty="0"/>
              <a:t> Cascade</a:t>
            </a:r>
          </a:p>
          <a:p>
            <a:pPr lvl="1"/>
            <a:r>
              <a:rPr lang="en-US" sz="1400" dirty="0"/>
              <a:t>Single Shot </a:t>
            </a:r>
            <a:r>
              <a:rPr lang="en-US" sz="1400" dirty="0" err="1"/>
              <a:t>Multibox</a:t>
            </a:r>
            <a:r>
              <a:rPr lang="en-US" sz="1400" dirty="0"/>
              <a:t> Detector</a:t>
            </a:r>
          </a:p>
          <a:p>
            <a:pPr lvl="1"/>
            <a:r>
              <a:rPr lang="en-US" sz="1400" dirty="0"/>
              <a:t>Multi-task Cascaded Convolutional Networks</a:t>
            </a:r>
          </a:p>
          <a:p>
            <a:pPr lvl="1"/>
            <a:r>
              <a:rPr lang="en-US" sz="1400" dirty="0" err="1"/>
              <a:t>Dlib</a:t>
            </a:r>
            <a:endParaRPr lang="en-US" sz="1400" dirty="0"/>
          </a:p>
          <a:p>
            <a:r>
              <a:rPr lang="en-US" sz="1600" b="1" dirty="0"/>
              <a:t>Weighted Filtering</a:t>
            </a:r>
          </a:p>
          <a:p>
            <a:pPr lvl="1"/>
            <a:r>
              <a:rPr lang="en-US" sz="1400" dirty="0"/>
              <a:t>Window Size</a:t>
            </a:r>
          </a:p>
          <a:p>
            <a:pPr lvl="1"/>
            <a:r>
              <a:rPr lang="en-US" sz="1400" dirty="0"/>
              <a:t>Weights</a:t>
            </a:r>
          </a:p>
          <a:p>
            <a:pPr lvl="1"/>
            <a:r>
              <a:rPr lang="en-US" sz="1400" dirty="0"/>
              <a:t>Threshold</a:t>
            </a:r>
          </a:p>
          <a:p>
            <a:pPr lvl="1"/>
            <a:r>
              <a:rPr lang="en-US" sz="1400" dirty="0"/>
              <a:t>Human’s face-to-body ratio</a:t>
            </a:r>
          </a:p>
          <a:p>
            <a:endParaRPr lang="en-US" dirty="0"/>
          </a:p>
        </p:txBody>
      </p:sp>
      <p:sp>
        <p:nvSpPr>
          <p:cNvPr id="9" name="Text Placeholder 2">
            <a:extLst>
              <a:ext uri="{FF2B5EF4-FFF2-40B4-BE49-F238E27FC236}">
                <a16:creationId xmlns:a16="http://schemas.microsoft.com/office/drawing/2014/main" id="{A7141E7D-36F7-1E46-A1FE-CA566EC54D44}"/>
              </a:ext>
            </a:extLst>
          </p:cNvPr>
          <p:cNvSpPr txBox="1">
            <a:spLocks/>
          </p:cNvSpPr>
          <p:nvPr/>
        </p:nvSpPr>
        <p:spPr>
          <a:xfrm>
            <a:off x="4742111" y="942041"/>
            <a:ext cx="4401889" cy="336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101600" indent="0">
              <a:buNone/>
            </a:pPr>
            <a:r>
              <a:rPr lang="en-US" sz="1800" b="1" dirty="0">
                <a:solidFill>
                  <a:schemeClr val="accent1"/>
                </a:solidFill>
              </a:rPr>
              <a:t>Algorithm #2</a:t>
            </a:r>
          </a:p>
          <a:p>
            <a:r>
              <a:rPr lang="en-US" sz="1600" b="1" dirty="0"/>
              <a:t>Otsu’s Method</a:t>
            </a:r>
          </a:p>
          <a:p>
            <a:r>
              <a:rPr lang="en-US" sz="1600" b="1" dirty="0"/>
              <a:t>Fast Fourier Transform</a:t>
            </a:r>
          </a:p>
          <a:p>
            <a:pPr lvl="1"/>
            <a:r>
              <a:rPr lang="en-US" sz="1400" dirty="0"/>
              <a:t>Repetitive pattern removal</a:t>
            </a:r>
          </a:p>
          <a:p>
            <a:r>
              <a:rPr lang="en-US" sz="1600" b="1" dirty="0"/>
              <a:t>Edge Detection</a:t>
            </a:r>
          </a:p>
        </p:txBody>
      </p:sp>
    </p:spTree>
    <p:extLst>
      <p:ext uri="{BB962C8B-B14F-4D97-AF65-F5344CB8AC3E}">
        <p14:creationId xmlns:p14="http://schemas.microsoft.com/office/powerpoint/2010/main" val="181184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71;p12">
            <a:extLst>
              <a:ext uri="{FF2B5EF4-FFF2-40B4-BE49-F238E27FC236}">
                <a16:creationId xmlns:a16="http://schemas.microsoft.com/office/drawing/2014/main" id="{BA58E4B4-050E-F440-B577-B0C1D3CEAB8E}"/>
              </a:ext>
            </a:extLst>
          </p:cNvPr>
          <p:cNvPicPr preferRelativeResize="0"/>
          <p:nvPr/>
        </p:nvPicPr>
        <p:blipFill>
          <a:blip r:embed="rId3">
            <a:alphaModFix/>
          </a:blip>
          <a:stretch>
            <a:fillRect/>
          </a:stretch>
        </p:blipFill>
        <p:spPr>
          <a:xfrm>
            <a:off x="226869" y="1055896"/>
            <a:ext cx="4210355" cy="3065549"/>
          </a:xfrm>
          <a:prstGeom prst="rect">
            <a:avLst/>
          </a:prstGeom>
          <a:noFill/>
          <a:ln>
            <a:noFill/>
          </a:ln>
        </p:spPr>
      </p:pic>
      <p:pic>
        <p:nvPicPr>
          <p:cNvPr id="13" name="Google Shape;78;p12">
            <a:extLst>
              <a:ext uri="{FF2B5EF4-FFF2-40B4-BE49-F238E27FC236}">
                <a16:creationId xmlns:a16="http://schemas.microsoft.com/office/drawing/2014/main" id="{8F1C691F-49DC-304C-BDBF-0F5D79535EDC}"/>
              </a:ext>
            </a:extLst>
          </p:cNvPr>
          <p:cNvPicPr preferRelativeResize="0"/>
          <p:nvPr/>
        </p:nvPicPr>
        <p:blipFill>
          <a:blip r:embed="rId4">
            <a:alphaModFix/>
          </a:blip>
          <a:stretch>
            <a:fillRect/>
          </a:stretch>
        </p:blipFill>
        <p:spPr>
          <a:xfrm>
            <a:off x="4701319" y="1058621"/>
            <a:ext cx="4210322" cy="3065549"/>
          </a:xfrm>
          <a:prstGeom prst="rect">
            <a:avLst/>
          </a:prstGeom>
          <a:noFill/>
          <a:ln>
            <a:noFill/>
          </a:ln>
        </p:spPr>
      </p:pic>
      <p:pic>
        <p:nvPicPr>
          <p:cNvPr id="14" name="Google Shape;72;p12">
            <a:extLst>
              <a:ext uri="{FF2B5EF4-FFF2-40B4-BE49-F238E27FC236}">
                <a16:creationId xmlns:a16="http://schemas.microsoft.com/office/drawing/2014/main" id="{FCFE5EB2-C5F0-5344-B616-D96DCC7CFB16}"/>
              </a:ext>
            </a:extLst>
          </p:cNvPr>
          <p:cNvPicPr preferRelativeResize="0"/>
          <p:nvPr/>
        </p:nvPicPr>
        <p:blipFill>
          <a:blip r:embed="rId5">
            <a:alphaModFix/>
          </a:blip>
          <a:stretch>
            <a:fillRect/>
          </a:stretch>
        </p:blipFill>
        <p:spPr>
          <a:xfrm>
            <a:off x="226869" y="1055897"/>
            <a:ext cx="4210355" cy="3065548"/>
          </a:xfrm>
          <a:prstGeom prst="rect">
            <a:avLst/>
          </a:prstGeom>
          <a:noFill/>
          <a:ln>
            <a:noFill/>
          </a:ln>
        </p:spPr>
      </p:pic>
      <p:pic>
        <p:nvPicPr>
          <p:cNvPr id="15" name="Google Shape;73;p12">
            <a:extLst>
              <a:ext uri="{FF2B5EF4-FFF2-40B4-BE49-F238E27FC236}">
                <a16:creationId xmlns:a16="http://schemas.microsoft.com/office/drawing/2014/main" id="{B03CDA8A-7EB7-EA43-A27E-65DC002687A5}"/>
              </a:ext>
            </a:extLst>
          </p:cNvPr>
          <p:cNvPicPr preferRelativeResize="0"/>
          <p:nvPr/>
        </p:nvPicPr>
        <p:blipFill>
          <a:blip r:embed="rId6">
            <a:alphaModFix/>
          </a:blip>
          <a:stretch>
            <a:fillRect/>
          </a:stretch>
        </p:blipFill>
        <p:spPr>
          <a:xfrm>
            <a:off x="4699709" y="1055895"/>
            <a:ext cx="4210322" cy="3065547"/>
          </a:xfrm>
          <a:prstGeom prst="rect">
            <a:avLst/>
          </a:prstGeom>
          <a:noFill/>
          <a:ln>
            <a:noFill/>
          </a:ln>
        </p:spPr>
      </p:pic>
      <p:sp>
        <p:nvSpPr>
          <p:cNvPr id="16" name="Title 1">
            <a:extLst>
              <a:ext uri="{FF2B5EF4-FFF2-40B4-BE49-F238E27FC236}">
                <a16:creationId xmlns:a16="http://schemas.microsoft.com/office/drawing/2014/main" id="{EB79B306-9B9A-DD4D-BAB9-2C63BB3FACCF}"/>
              </a:ext>
            </a:extLst>
          </p:cNvPr>
          <p:cNvSpPr txBox="1">
            <a:spLocks/>
          </p:cNvSpPr>
          <p:nvPr/>
        </p:nvSpPr>
        <p:spPr>
          <a:xfrm>
            <a:off x="226869" y="145589"/>
            <a:ext cx="1992560" cy="4569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2400" dirty="0">
                <a:latin typeface="Source Sans Pro" panose="020B0503030403020204" pitchFamily="34" charset="0"/>
                <a:ea typeface="Source Sans Pro" panose="020B0503030403020204" pitchFamily="34" charset="0"/>
              </a:rPr>
              <a:t>Algorithm #1</a:t>
            </a:r>
          </a:p>
        </p:txBody>
      </p:sp>
      <p:cxnSp>
        <p:nvCxnSpPr>
          <p:cNvPr id="19" name="Straight Connector 18">
            <a:extLst>
              <a:ext uri="{FF2B5EF4-FFF2-40B4-BE49-F238E27FC236}">
                <a16:creationId xmlns:a16="http://schemas.microsoft.com/office/drawing/2014/main" id="{B2D07211-52BB-1247-9444-C611E3085DE8}"/>
              </a:ext>
            </a:extLst>
          </p:cNvPr>
          <p:cNvCxnSpPr>
            <a:cxnSpLocks/>
          </p:cNvCxnSpPr>
          <p:nvPr/>
        </p:nvCxnSpPr>
        <p:spPr>
          <a:xfrm flipV="1">
            <a:off x="3121572" y="1388826"/>
            <a:ext cx="2831296" cy="319596"/>
          </a:xfrm>
          <a:prstGeom prst="line">
            <a:avLst/>
          </a:prstGeom>
          <a:ln w="25400" cap="rnd">
            <a:solidFill>
              <a:srgbClr val="FF0000"/>
            </a:solidFill>
            <a:round/>
          </a:ln>
          <a:effectLst/>
        </p:spPr>
        <p:style>
          <a:lnRef idx="3">
            <a:schemeClr val="accent5"/>
          </a:lnRef>
          <a:fillRef idx="0">
            <a:schemeClr val="accent5"/>
          </a:fillRef>
          <a:effectRef idx="2">
            <a:schemeClr val="accent5"/>
          </a:effectRef>
          <a:fontRef idx="minor">
            <a:schemeClr val="tx1"/>
          </a:fontRef>
        </p:style>
      </p:cxnSp>
      <p:cxnSp>
        <p:nvCxnSpPr>
          <p:cNvPr id="22" name="Straight Connector 21">
            <a:extLst>
              <a:ext uri="{FF2B5EF4-FFF2-40B4-BE49-F238E27FC236}">
                <a16:creationId xmlns:a16="http://schemas.microsoft.com/office/drawing/2014/main" id="{40494431-BF63-1B4A-8828-25EF5E1D8422}"/>
              </a:ext>
            </a:extLst>
          </p:cNvPr>
          <p:cNvCxnSpPr>
            <a:cxnSpLocks/>
          </p:cNvCxnSpPr>
          <p:nvPr/>
        </p:nvCxnSpPr>
        <p:spPr>
          <a:xfrm flipV="1">
            <a:off x="3119962" y="1711152"/>
            <a:ext cx="2853926" cy="1515529"/>
          </a:xfrm>
          <a:prstGeom prst="line">
            <a:avLst/>
          </a:prstGeom>
          <a:ln w="25400" cap="rnd">
            <a:solidFill>
              <a:srgbClr val="FF0000"/>
            </a:solidFill>
          </a:ln>
          <a:effectLst/>
        </p:spPr>
        <p:style>
          <a:lnRef idx="3">
            <a:schemeClr val="accent5"/>
          </a:lnRef>
          <a:fillRef idx="0">
            <a:schemeClr val="accent5"/>
          </a:fillRef>
          <a:effectRef idx="2">
            <a:schemeClr val="accent5"/>
          </a:effectRef>
          <a:fontRef idx="minor">
            <a:schemeClr val="tx1"/>
          </a:fontRef>
        </p:style>
      </p:cxnSp>
      <p:sp>
        <p:nvSpPr>
          <p:cNvPr id="26" name="Frame 25">
            <a:extLst>
              <a:ext uri="{FF2B5EF4-FFF2-40B4-BE49-F238E27FC236}">
                <a16:creationId xmlns:a16="http://schemas.microsoft.com/office/drawing/2014/main" id="{EBBF95A8-1212-9F4D-8F80-809C7BB682D2}"/>
              </a:ext>
            </a:extLst>
          </p:cNvPr>
          <p:cNvSpPr/>
          <p:nvPr/>
        </p:nvSpPr>
        <p:spPr>
          <a:xfrm>
            <a:off x="5954478" y="1391554"/>
            <a:ext cx="320040" cy="319596"/>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Google Shape;74;p12">
            <a:extLst>
              <a:ext uri="{FF2B5EF4-FFF2-40B4-BE49-F238E27FC236}">
                <a16:creationId xmlns:a16="http://schemas.microsoft.com/office/drawing/2014/main" id="{1F286B18-07C0-A941-8E0E-D4F169331398}"/>
              </a:ext>
            </a:extLst>
          </p:cNvPr>
          <p:cNvPicPr preferRelativeResize="0"/>
          <p:nvPr/>
        </p:nvPicPr>
        <p:blipFill rotWithShape="1">
          <a:blip r:embed="rId7">
            <a:alphaModFix/>
          </a:blip>
          <a:srcRect l="19530" t="7034" r="7546" b="12897"/>
          <a:stretch/>
        </p:blipFill>
        <p:spPr>
          <a:xfrm>
            <a:off x="1639614" y="1711148"/>
            <a:ext cx="1481958" cy="1515533"/>
          </a:xfrm>
          <a:prstGeom prst="rect">
            <a:avLst/>
          </a:prstGeom>
          <a:noFill/>
          <a:ln>
            <a:noFill/>
          </a:ln>
        </p:spPr>
      </p:pic>
      <p:sp>
        <p:nvSpPr>
          <p:cNvPr id="39" name="Frame 38">
            <a:extLst>
              <a:ext uri="{FF2B5EF4-FFF2-40B4-BE49-F238E27FC236}">
                <a16:creationId xmlns:a16="http://schemas.microsoft.com/office/drawing/2014/main" id="{EB77349E-9154-1146-A122-A87161AA1140}"/>
              </a:ext>
            </a:extLst>
          </p:cNvPr>
          <p:cNvSpPr/>
          <p:nvPr/>
        </p:nvSpPr>
        <p:spPr>
          <a:xfrm>
            <a:off x="5880740" y="1627771"/>
            <a:ext cx="164592" cy="164592"/>
          </a:xfrm>
          <a:prstGeom prst="fram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Frame 39">
            <a:extLst>
              <a:ext uri="{FF2B5EF4-FFF2-40B4-BE49-F238E27FC236}">
                <a16:creationId xmlns:a16="http://schemas.microsoft.com/office/drawing/2014/main" id="{B72186C2-FEF8-944F-8C72-F9C53D5DF7FD}"/>
              </a:ext>
            </a:extLst>
          </p:cNvPr>
          <p:cNvSpPr/>
          <p:nvPr/>
        </p:nvSpPr>
        <p:spPr>
          <a:xfrm>
            <a:off x="6162644" y="1335265"/>
            <a:ext cx="164592" cy="164592"/>
          </a:xfrm>
          <a:prstGeom prst="fram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ame 40">
            <a:extLst>
              <a:ext uri="{FF2B5EF4-FFF2-40B4-BE49-F238E27FC236}">
                <a16:creationId xmlns:a16="http://schemas.microsoft.com/office/drawing/2014/main" id="{F90CDC92-363F-BD42-9A38-56126C5EA8BA}"/>
              </a:ext>
            </a:extLst>
          </p:cNvPr>
          <p:cNvSpPr/>
          <p:nvPr/>
        </p:nvSpPr>
        <p:spPr>
          <a:xfrm>
            <a:off x="6125858" y="1939610"/>
            <a:ext cx="164592" cy="164592"/>
          </a:xfrm>
          <a:prstGeom prst="fram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a:extLst>
              <a:ext uri="{FF2B5EF4-FFF2-40B4-BE49-F238E27FC236}">
                <a16:creationId xmlns:a16="http://schemas.microsoft.com/office/drawing/2014/main" id="{6B24AF33-64C7-D74A-8204-D2590AAA014A}"/>
              </a:ext>
            </a:extLst>
          </p:cNvPr>
          <p:cNvSpPr/>
          <p:nvPr/>
        </p:nvSpPr>
        <p:spPr>
          <a:xfrm>
            <a:off x="6236217" y="2007927"/>
            <a:ext cx="164592" cy="164592"/>
          </a:xfrm>
          <a:prstGeom prst="fram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Rectangle 42">
            <a:extLst>
              <a:ext uri="{FF2B5EF4-FFF2-40B4-BE49-F238E27FC236}">
                <a16:creationId xmlns:a16="http://schemas.microsoft.com/office/drawing/2014/main" id="{F55251F0-5B89-2941-B387-C8D761D2298C}"/>
              </a:ext>
            </a:extLst>
          </p:cNvPr>
          <p:cNvSpPr/>
          <p:nvPr/>
        </p:nvSpPr>
        <p:spPr>
          <a:xfrm>
            <a:off x="3625128" y="168804"/>
            <a:ext cx="1864613" cy="383759"/>
          </a:xfrm>
          <a:prstGeom prst="rect">
            <a:avLst/>
          </a:prstGeom>
        </p:spPr>
        <p:txBody>
          <a:bodyPr wrap="none">
            <a:spAutoFit/>
          </a:bodyPr>
          <a:lstStyle/>
          <a:p>
            <a:pPr lvl="0">
              <a:lnSpc>
                <a:spcPct val="115000"/>
              </a:lnSpc>
              <a:buClr>
                <a:srgbClr val="398BA2"/>
              </a:buClr>
              <a:buSzPts val="1400"/>
            </a:pPr>
            <a:r>
              <a:rPr lang="en-US" sz="1800" b="1" dirty="0">
                <a:solidFill>
                  <a:srgbClr val="398BA2"/>
                </a:solidFill>
              </a:rPr>
              <a:t>NLM Denoising</a:t>
            </a:r>
          </a:p>
        </p:txBody>
      </p:sp>
      <p:sp>
        <p:nvSpPr>
          <p:cNvPr id="45" name="Rectangle 44">
            <a:extLst>
              <a:ext uri="{FF2B5EF4-FFF2-40B4-BE49-F238E27FC236}">
                <a16:creationId xmlns:a16="http://schemas.microsoft.com/office/drawing/2014/main" id="{BF781930-04C5-574B-AF32-8C0807854616}"/>
              </a:ext>
            </a:extLst>
          </p:cNvPr>
          <p:cNvSpPr/>
          <p:nvPr/>
        </p:nvSpPr>
        <p:spPr>
          <a:xfrm>
            <a:off x="2931652" y="538918"/>
            <a:ext cx="3211135" cy="383759"/>
          </a:xfrm>
          <a:prstGeom prst="rect">
            <a:avLst/>
          </a:prstGeom>
        </p:spPr>
        <p:txBody>
          <a:bodyPr wrap="none">
            <a:spAutoFit/>
          </a:bodyPr>
          <a:lstStyle/>
          <a:p>
            <a:pPr>
              <a:lnSpc>
                <a:spcPct val="115000"/>
              </a:lnSpc>
              <a:buClr>
                <a:srgbClr val="398BA2"/>
              </a:buClr>
              <a:buSzPts val="1400"/>
            </a:pPr>
            <a:r>
              <a:rPr lang="en-US" sz="1800" b="1" dirty="0">
                <a:solidFill>
                  <a:srgbClr val="398BA2"/>
                </a:solidFill>
              </a:rPr>
              <a:t>Edge Detection </a:t>
            </a:r>
            <a:r>
              <a:rPr lang="en-US" dirty="0">
                <a:solidFill>
                  <a:srgbClr val="398BA2"/>
                </a:solidFill>
              </a:rPr>
              <a:t>(John F. Canny)</a:t>
            </a:r>
            <a:endParaRPr lang="en-US" sz="1800" b="1" dirty="0">
              <a:solidFill>
                <a:srgbClr val="398BA2"/>
              </a:solidFill>
            </a:endParaRPr>
          </a:p>
        </p:txBody>
      </p:sp>
      <p:sp>
        <p:nvSpPr>
          <p:cNvPr id="46" name="Rectangle 45">
            <a:extLst>
              <a:ext uri="{FF2B5EF4-FFF2-40B4-BE49-F238E27FC236}">
                <a16:creationId xmlns:a16="http://schemas.microsoft.com/office/drawing/2014/main" id="{8E233793-4A3D-054E-8020-4F3C126A4D4F}"/>
              </a:ext>
            </a:extLst>
          </p:cNvPr>
          <p:cNvSpPr/>
          <p:nvPr/>
        </p:nvSpPr>
        <p:spPr>
          <a:xfrm>
            <a:off x="2706746" y="4204823"/>
            <a:ext cx="3730508" cy="383759"/>
          </a:xfrm>
          <a:prstGeom prst="rect">
            <a:avLst/>
          </a:prstGeom>
        </p:spPr>
        <p:txBody>
          <a:bodyPr wrap="none">
            <a:spAutoFit/>
          </a:bodyPr>
          <a:lstStyle/>
          <a:p>
            <a:pPr lvl="0">
              <a:lnSpc>
                <a:spcPct val="115000"/>
              </a:lnSpc>
              <a:buClr>
                <a:srgbClr val="398BA2"/>
              </a:buClr>
              <a:buSzPts val="1400"/>
            </a:pPr>
            <a:r>
              <a:rPr lang="en-US" sz="1800" b="1" dirty="0">
                <a:solidFill>
                  <a:srgbClr val="398BA2"/>
                </a:solidFill>
              </a:rPr>
              <a:t>Face Detection </a:t>
            </a:r>
            <a:r>
              <a:rPr lang="en-US" dirty="0">
                <a:solidFill>
                  <a:srgbClr val="398BA2"/>
                </a:solidFill>
              </a:rPr>
              <a:t>(</a:t>
            </a:r>
            <a:r>
              <a:rPr lang="en-US" dirty="0" err="1">
                <a:solidFill>
                  <a:srgbClr val="398BA2"/>
                </a:solidFill>
              </a:rPr>
              <a:t>DeepFace</a:t>
            </a:r>
            <a:r>
              <a:rPr lang="en-US" dirty="0">
                <a:solidFill>
                  <a:srgbClr val="398BA2"/>
                </a:solidFill>
              </a:rPr>
              <a:t> </a:t>
            </a:r>
            <a:r>
              <a:rPr lang="en-US" dirty="0" err="1">
                <a:solidFill>
                  <a:srgbClr val="398BA2"/>
                </a:solidFill>
              </a:rPr>
              <a:t>Dlib</a:t>
            </a:r>
            <a:r>
              <a:rPr lang="en-US" dirty="0">
                <a:solidFill>
                  <a:srgbClr val="398BA2"/>
                </a:solidFill>
              </a:rPr>
              <a:t> Model)</a:t>
            </a:r>
          </a:p>
        </p:txBody>
      </p:sp>
      <p:sp>
        <p:nvSpPr>
          <p:cNvPr id="47" name="Rectangle 46">
            <a:extLst>
              <a:ext uri="{FF2B5EF4-FFF2-40B4-BE49-F238E27FC236}">
                <a16:creationId xmlns:a16="http://schemas.microsoft.com/office/drawing/2014/main" id="{46391F2C-CC7C-FC45-8783-42400C7821D9}"/>
              </a:ext>
            </a:extLst>
          </p:cNvPr>
          <p:cNvSpPr/>
          <p:nvPr/>
        </p:nvSpPr>
        <p:spPr>
          <a:xfrm>
            <a:off x="2580637" y="4576663"/>
            <a:ext cx="4224233" cy="383759"/>
          </a:xfrm>
          <a:prstGeom prst="rect">
            <a:avLst/>
          </a:prstGeom>
        </p:spPr>
        <p:txBody>
          <a:bodyPr wrap="none">
            <a:spAutoFit/>
          </a:bodyPr>
          <a:lstStyle/>
          <a:p>
            <a:pPr lvl="0">
              <a:lnSpc>
                <a:spcPct val="115000"/>
              </a:lnSpc>
              <a:buClr>
                <a:srgbClr val="398BA2"/>
              </a:buClr>
              <a:buSzPts val="1400"/>
            </a:pPr>
            <a:r>
              <a:rPr lang="en-US" sz="1800" b="1" dirty="0">
                <a:solidFill>
                  <a:srgbClr val="398BA2"/>
                </a:solidFill>
              </a:rPr>
              <a:t>Weighted Filtering in Small Windows</a:t>
            </a:r>
          </a:p>
        </p:txBody>
      </p:sp>
      <p:cxnSp>
        <p:nvCxnSpPr>
          <p:cNvPr id="48" name="Straight Connector 47">
            <a:extLst>
              <a:ext uri="{FF2B5EF4-FFF2-40B4-BE49-F238E27FC236}">
                <a16:creationId xmlns:a16="http://schemas.microsoft.com/office/drawing/2014/main" id="{AD05B922-7BFA-D24B-9710-F20D3310FA4C}"/>
              </a:ext>
            </a:extLst>
          </p:cNvPr>
          <p:cNvCxnSpPr/>
          <p:nvPr/>
        </p:nvCxnSpPr>
        <p:spPr>
          <a:xfrm>
            <a:off x="5528759" y="1058202"/>
            <a:ext cx="0" cy="3063240"/>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8587F11-B5A4-814D-AE64-3150F2327141}"/>
              </a:ext>
            </a:extLst>
          </p:cNvPr>
          <p:cNvCxnSpPr/>
          <p:nvPr/>
        </p:nvCxnSpPr>
        <p:spPr>
          <a:xfrm>
            <a:off x="6668814" y="1040130"/>
            <a:ext cx="0" cy="3063240"/>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EABDBD-0DD7-9646-A8CA-C1667370F007}"/>
              </a:ext>
            </a:extLst>
          </p:cNvPr>
          <p:cNvCxnSpPr>
            <a:cxnSpLocks/>
          </p:cNvCxnSpPr>
          <p:nvPr/>
        </p:nvCxnSpPr>
        <p:spPr>
          <a:xfrm rot="5400000">
            <a:off x="6802829" y="-767855"/>
            <a:ext cx="0" cy="4206240"/>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8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9" grpId="0" animBg="1"/>
      <p:bldP spid="40" grpId="0" animBg="1"/>
      <p:bldP spid="41" grpId="0" animBg="1"/>
      <p:bldP spid="42" grpId="0" animBg="1"/>
      <p:bldP spid="45"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F129ADB0-B495-5C43-87E3-2F58F8824D2F}"/>
              </a:ext>
            </a:extLst>
          </p:cNvPr>
          <p:cNvPicPr>
            <a:picLocks noChangeAspect="1"/>
          </p:cNvPicPr>
          <p:nvPr/>
        </p:nvPicPr>
        <p:blipFill>
          <a:blip r:embed="rId3"/>
          <a:stretch>
            <a:fillRect/>
          </a:stretch>
        </p:blipFill>
        <p:spPr>
          <a:xfrm>
            <a:off x="1301615" y="682188"/>
            <a:ext cx="6040707" cy="4398252"/>
          </a:xfrm>
          <a:prstGeom prst="rect">
            <a:avLst/>
          </a:prstGeom>
        </p:spPr>
      </p:pic>
      <p:sp>
        <p:nvSpPr>
          <p:cNvPr id="26" name="Frame 25">
            <a:extLst>
              <a:ext uri="{FF2B5EF4-FFF2-40B4-BE49-F238E27FC236}">
                <a16:creationId xmlns:a16="http://schemas.microsoft.com/office/drawing/2014/main" id="{EBBF95A8-1212-9F4D-8F80-809C7BB682D2}"/>
              </a:ext>
            </a:extLst>
          </p:cNvPr>
          <p:cNvSpPr/>
          <p:nvPr/>
        </p:nvSpPr>
        <p:spPr>
          <a:xfrm>
            <a:off x="3141833" y="1196650"/>
            <a:ext cx="459173" cy="457200"/>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Frame 1">
            <a:extLst>
              <a:ext uri="{FF2B5EF4-FFF2-40B4-BE49-F238E27FC236}">
                <a16:creationId xmlns:a16="http://schemas.microsoft.com/office/drawing/2014/main" id="{D1B1E247-F254-0347-9494-5E8087B4510A}"/>
              </a:ext>
            </a:extLst>
          </p:cNvPr>
          <p:cNvSpPr/>
          <p:nvPr/>
        </p:nvSpPr>
        <p:spPr>
          <a:xfrm>
            <a:off x="3037238" y="1529040"/>
            <a:ext cx="228600" cy="228600"/>
          </a:xfrm>
          <a:prstGeom prst="fram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Table 5">
            <a:extLst>
              <a:ext uri="{FF2B5EF4-FFF2-40B4-BE49-F238E27FC236}">
                <a16:creationId xmlns:a16="http://schemas.microsoft.com/office/drawing/2014/main" id="{83ED5B56-08DC-6A4C-973D-9451FE780CC8}"/>
              </a:ext>
            </a:extLst>
          </p:cNvPr>
          <p:cNvGraphicFramePr>
            <a:graphicFrameLocks noGrp="1"/>
          </p:cNvGraphicFramePr>
          <p:nvPr>
            <p:extLst>
              <p:ext uri="{D42A27DB-BD31-4B8C-83A1-F6EECF244321}">
                <p14:modId xmlns:p14="http://schemas.microsoft.com/office/powerpoint/2010/main" val="1087847522"/>
              </p:ext>
            </p:extLst>
          </p:nvPr>
        </p:nvGraphicFramePr>
        <p:xfrm>
          <a:off x="4810927" y="1410787"/>
          <a:ext cx="1917909" cy="1827921"/>
        </p:xfrm>
        <a:graphic>
          <a:graphicData uri="http://schemas.openxmlformats.org/drawingml/2006/table">
            <a:tbl>
              <a:tblPr firstRow="1" bandRow="1">
                <a:tableStyleId>{42617E8F-5464-4888-AC34-067E582B282E}</a:tableStyleId>
              </a:tblPr>
              <a:tblGrid>
                <a:gridCol w="639303">
                  <a:extLst>
                    <a:ext uri="{9D8B030D-6E8A-4147-A177-3AD203B41FA5}">
                      <a16:colId xmlns:a16="http://schemas.microsoft.com/office/drawing/2014/main" val="3239307032"/>
                    </a:ext>
                  </a:extLst>
                </a:gridCol>
                <a:gridCol w="639303">
                  <a:extLst>
                    <a:ext uri="{9D8B030D-6E8A-4147-A177-3AD203B41FA5}">
                      <a16:colId xmlns:a16="http://schemas.microsoft.com/office/drawing/2014/main" val="717542076"/>
                    </a:ext>
                  </a:extLst>
                </a:gridCol>
                <a:gridCol w="639303">
                  <a:extLst>
                    <a:ext uri="{9D8B030D-6E8A-4147-A177-3AD203B41FA5}">
                      <a16:colId xmlns:a16="http://schemas.microsoft.com/office/drawing/2014/main" val="3320846767"/>
                    </a:ext>
                  </a:extLst>
                </a:gridCol>
              </a:tblGrid>
              <a:tr h="609307">
                <a:tc>
                  <a:txBody>
                    <a:bodyPr/>
                    <a:lstStyle/>
                    <a:p>
                      <a:r>
                        <a:rPr lang="en-US" altLang="zh-CN" b="1" dirty="0">
                          <a:ln>
                            <a:noFill/>
                          </a:ln>
                          <a:solidFill>
                            <a:schemeClr val="tx1"/>
                          </a:solidFill>
                        </a:rPr>
                        <a:t>0</a:t>
                      </a:r>
                      <a:endParaRPr lang="en-US" b="1" dirty="0">
                        <a:ln>
                          <a:noFill/>
                        </a:ln>
                        <a:solidFill>
                          <a:schemeClr val="tx1"/>
                        </a:solidFill>
                      </a:endParaRPr>
                    </a:p>
                  </a:txBody>
                  <a:tcPr marT="91440" marB="91440" anchor="ctr" anchorCtr="1">
                    <a:solidFill>
                      <a:schemeClr val="bg1">
                        <a:alpha val="95000"/>
                      </a:schemeClr>
                    </a:solidFill>
                  </a:tcPr>
                </a:tc>
                <a:tc>
                  <a:txBody>
                    <a:bodyPr/>
                    <a:lstStyle/>
                    <a:p>
                      <a:r>
                        <a:rPr lang="en-US" altLang="zh-CN" b="1" dirty="0">
                          <a:ln>
                            <a:noFill/>
                          </a:ln>
                          <a:solidFill>
                            <a:schemeClr val="tx1"/>
                          </a:solidFill>
                        </a:rPr>
                        <a:t>1</a:t>
                      </a:r>
                      <a:endParaRPr lang="en-US" b="1" dirty="0">
                        <a:ln>
                          <a:noFill/>
                        </a:ln>
                        <a:solidFill>
                          <a:schemeClr val="tx1"/>
                        </a:solidFill>
                      </a:endParaRPr>
                    </a:p>
                  </a:txBody>
                  <a:tcPr marT="91440" marB="91440" anchor="ctr" anchorCtr="1">
                    <a:solidFill>
                      <a:srgbClr val="FF9091">
                        <a:alpha val="95000"/>
                      </a:srgbClr>
                    </a:solidFill>
                  </a:tcPr>
                </a:tc>
                <a:tc>
                  <a:txBody>
                    <a:bodyPr/>
                    <a:lstStyle/>
                    <a:p>
                      <a:r>
                        <a:rPr lang="en-US" altLang="zh-CN" b="1" dirty="0">
                          <a:ln>
                            <a:noFill/>
                          </a:ln>
                          <a:solidFill>
                            <a:schemeClr val="tx1"/>
                          </a:solidFill>
                        </a:rPr>
                        <a:t>1</a:t>
                      </a:r>
                      <a:endParaRPr lang="en-US" b="1" dirty="0">
                        <a:ln>
                          <a:noFill/>
                        </a:ln>
                        <a:solidFill>
                          <a:schemeClr val="tx1"/>
                        </a:solidFill>
                      </a:endParaRPr>
                    </a:p>
                  </a:txBody>
                  <a:tcPr marT="91440" marB="91440" anchor="ctr" anchorCtr="1">
                    <a:solidFill>
                      <a:srgbClr val="FF9091">
                        <a:alpha val="95000"/>
                      </a:srgbClr>
                    </a:solidFill>
                  </a:tcPr>
                </a:tc>
                <a:extLst>
                  <a:ext uri="{0D108BD9-81ED-4DB2-BD59-A6C34878D82A}">
                    <a16:rowId xmlns:a16="http://schemas.microsoft.com/office/drawing/2014/main" val="2467934674"/>
                  </a:ext>
                </a:extLst>
              </a:tr>
              <a:tr h="609307">
                <a:tc>
                  <a:txBody>
                    <a:bodyPr/>
                    <a:lstStyle/>
                    <a:p>
                      <a:r>
                        <a:rPr lang="en-US" altLang="zh-CN" b="1" dirty="0">
                          <a:ln>
                            <a:noFill/>
                          </a:ln>
                          <a:solidFill>
                            <a:schemeClr val="tx1"/>
                          </a:solidFill>
                        </a:rPr>
                        <a:t>0</a:t>
                      </a:r>
                      <a:endParaRPr lang="en-US" b="1" dirty="0">
                        <a:ln>
                          <a:noFill/>
                        </a:ln>
                        <a:solidFill>
                          <a:schemeClr val="tx1"/>
                        </a:solidFill>
                      </a:endParaRPr>
                    </a:p>
                  </a:txBody>
                  <a:tcPr marT="91440" marB="91440" anchor="ctr" anchorCtr="1">
                    <a:solidFill>
                      <a:schemeClr val="bg1">
                        <a:alpha val="95000"/>
                      </a:schemeClr>
                    </a:solidFill>
                  </a:tcPr>
                </a:tc>
                <a:tc>
                  <a:txBody>
                    <a:bodyPr/>
                    <a:lstStyle/>
                    <a:p>
                      <a:r>
                        <a:rPr lang="en-US" altLang="zh-CN" b="1" dirty="0">
                          <a:ln>
                            <a:noFill/>
                          </a:ln>
                          <a:solidFill>
                            <a:schemeClr val="tx1"/>
                          </a:solidFill>
                        </a:rPr>
                        <a:t>0.5</a:t>
                      </a:r>
                      <a:endParaRPr lang="en-US" b="1" dirty="0">
                        <a:ln>
                          <a:noFill/>
                        </a:ln>
                        <a:solidFill>
                          <a:schemeClr val="tx1"/>
                        </a:solidFill>
                      </a:endParaRPr>
                    </a:p>
                  </a:txBody>
                  <a:tcPr marT="91440" marB="91440" anchor="ctr" anchorCtr="1">
                    <a:solidFill>
                      <a:schemeClr val="accent6">
                        <a:alpha val="95000"/>
                      </a:schemeClr>
                    </a:solidFill>
                  </a:tcPr>
                </a:tc>
                <a:tc>
                  <a:txBody>
                    <a:bodyPr/>
                    <a:lstStyle/>
                    <a:p>
                      <a:r>
                        <a:rPr lang="en-US" altLang="zh-CN" b="1" dirty="0">
                          <a:ln>
                            <a:noFill/>
                          </a:ln>
                          <a:solidFill>
                            <a:schemeClr val="tx1"/>
                          </a:solidFill>
                        </a:rPr>
                        <a:t>1</a:t>
                      </a:r>
                      <a:endParaRPr lang="en-US" b="1" dirty="0">
                        <a:ln>
                          <a:noFill/>
                        </a:ln>
                        <a:solidFill>
                          <a:schemeClr val="tx1"/>
                        </a:solidFill>
                      </a:endParaRPr>
                    </a:p>
                  </a:txBody>
                  <a:tcPr marT="91440" marB="91440" anchor="ctr" anchorCtr="1">
                    <a:solidFill>
                      <a:srgbClr val="FF9091">
                        <a:alpha val="95000"/>
                      </a:srgbClr>
                    </a:solidFill>
                  </a:tcPr>
                </a:tc>
                <a:extLst>
                  <a:ext uri="{0D108BD9-81ED-4DB2-BD59-A6C34878D82A}">
                    <a16:rowId xmlns:a16="http://schemas.microsoft.com/office/drawing/2014/main" val="793457244"/>
                  </a:ext>
                </a:extLst>
              </a:tr>
              <a:tr h="609307">
                <a:tc>
                  <a:txBody>
                    <a:bodyPr/>
                    <a:lstStyle/>
                    <a:p>
                      <a:r>
                        <a:rPr lang="en-US" altLang="zh-CN" b="1" dirty="0">
                          <a:ln>
                            <a:noFill/>
                          </a:ln>
                          <a:solidFill>
                            <a:schemeClr val="tx1"/>
                          </a:solidFill>
                        </a:rPr>
                        <a:t>0.5</a:t>
                      </a:r>
                      <a:endParaRPr lang="en-US" b="1" dirty="0">
                        <a:ln>
                          <a:noFill/>
                        </a:ln>
                        <a:solidFill>
                          <a:schemeClr val="tx1"/>
                        </a:solidFill>
                      </a:endParaRPr>
                    </a:p>
                  </a:txBody>
                  <a:tcPr marT="91440" marB="91440" anchor="ctr" anchorCtr="1">
                    <a:solidFill>
                      <a:schemeClr val="accent6">
                        <a:alpha val="95000"/>
                      </a:schemeClr>
                    </a:solidFill>
                  </a:tcPr>
                </a:tc>
                <a:tc>
                  <a:txBody>
                    <a:bodyPr/>
                    <a:lstStyle/>
                    <a:p>
                      <a:r>
                        <a:rPr lang="en-US" altLang="zh-CN" b="1" dirty="0">
                          <a:ln>
                            <a:noFill/>
                          </a:ln>
                          <a:solidFill>
                            <a:schemeClr val="tx1"/>
                          </a:solidFill>
                        </a:rPr>
                        <a:t>0.5</a:t>
                      </a:r>
                      <a:endParaRPr lang="en-US" b="1" dirty="0">
                        <a:ln>
                          <a:noFill/>
                        </a:ln>
                        <a:solidFill>
                          <a:schemeClr val="tx1"/>
                        </a:solidFill>
                      </a:endParaRPr>
                    </a:p>
                  </a:txBody>
                  <a:tcPr marT="91440" marB="91440" anchor="ctr" anchorCtr="1">
                    <a:solidFill>
                      <a:schemeClr val="accent6">
                        <a:alpha val="95000"/>
                      </a:schemeClr>
                    </a:solidFill>
                  </a:tcPr>
                </a:tc>
                <a:tc>
                  <a:txBody>
                    <a:bodyPr/>
                    <a:lstStyle/>
                    <a:p>
                      <a:r>
                        <a:rPr lang="en-US" altLang="zh-CN" b="1" dirty="0">
                          <a:ln>
                            <a:noFill/>
                          </a:ln>
                          <a:solidFill>
                            <a:schemeClr val="tx1"/>
                          </a:solidFill>
                        </a:rPr>
                        <a:t>0.5</a:t>
                      </a:r>
                      <a:endParaRPr lang="en-US" b="1" dirty="0">
                        <a:ln>
                          <a:noFill/>
                        </a:ln>
                        <a:solidFill>
                          <a:schemeClr val="tx1"/>
                        </a:solidFill>
                      </a:endParaRPr>
                    </a:p>
                  </a:txBody>
                  <a:tcPr marT="91440" marB="91440" anchor="ctr" anchorCtr="1">
                    <a:solidFill>
                      <a:schemeClr val="accent6">
                        <a:alpha val="95000"/>
                      </a:schemeClr>
                    </a:solidFill>
                  </a:tcPr>
                </a:tc>
                <a:extLst>
                  <a:ext uri="{0D108BD9-81ED-4DB2-BD59-A6C34878D82A}">
                    <a16:rowId xmlns:a16="http://schemas.microsoft.com/office/drawing/2014/main" val="582590704"/>
                  </a:ext>
                </a:extLst>
              </a:tr>
            </a:tbl>
          </a:graphicData>
        </a:graphic>
      </p:graphicFrame>
      <p:sp>
        <p:nvSpPr>
          <p:cNvPr id="6" name="TextBox 5">
            <a:extLst>
              <a:ext uri="{FF2B5EF4-FFF2-40B4-BE49-F238E27FC236}">
                <a16:creationId xmlns:a16="http://schemas.microsoft.com/office/drawing/2014/main" id="{DF74295B-7887-9244-A5DE-1034E4733C1B}"/>
              </a:ext>
            </a:extLst>
          </p:cNvPr>
          <p:cNvSpPr txBox="1"/>
          <p:nvPr/>
        </p:nvSpPr>
        <p:spPr>
          <a:xfrm>
            <a:off x="4417905" y="3592433"/>
            <a:ext cx="2766240" cy="830997"/>
          </a:xfrm>
          <a:prstGeom prst="rect">
            <a:avLst/>
          </a:prstGeom>
          <a:solidFill>
            <a:schemeClr val="bg1">
              <a:alpha val="95000"/>
            </a:schemeClr>
          </a:solidFill>
        </p:spPr>
        <p:txBody>
          <a:bodyPr wrap="square" rtlCol="0">
            <a:spAutoFit/>
          </a:bodyPr>
          <a:lstStyle/>
          <a:p>
            <a:r>
              <a:rPr lang="en-US" sz="1200" b="1" dirty="0">
                <a:solidFill>
                  <a:schemeClr val="accent1"/>
                </a:solidFill>
              </a:rPr>
              <a:t>Edge weight = 0.5</a:t>
            </a:r>
          </a:p>
          <a:p>
            <a:r>
              <a:rPr lang="en-US" sz="1200" b="1" dirty="0">
                <a:solidFill>
                  <a:srgbClr val="FF8B86"/>
                </a:solidFill>
              </a:rPr>
              <a:t>Body weight = 1</a:t>
            </a:r>
          </a:p>
          <a:p>
            <a:r>
              <a:rPr lang="en-US" sz="1200" b="1" dirty="0">
                <a:solidFill>
                  <a:schemeClr val="accent3"/>
                </a:solidFill>
              </a:rPr>
              <a:t>Threshold = 0.5</a:t>
            </a:r>
          </a:p>
          <a:p>
            <a:r>
              <a:rPr lang="en-US" sz="1200" b="1" dirty="0">
                <a:solidFill>
                  <a:schemeClr val="accent1"/>
                </a:solidFill>
              </a:rPr>
              <a:t>Filtered value = (0.5*4+1*3)/9 ≈ 0.56</a:t>
            </a:r>
          </a:p>
        </p:txBody>
      </p:sp>
      <p:sp>
        <p:nvSpPr>
          <p:cNvPr id="30" name="Title 1">
            <a:extLst>
              <a:ext uri="{FF2B5EF4-FFF2-40B4-BE49-F238E27FC236}">
                <a16:creationId xmlns:a16="http://schemas.microsoft.com/office/drawing/2014/main" id="{F14D42DF-03AD-3D44-805A-D9CCA48B7232}"/>
              </a:ext>
            </a:extLst>
          </p:cNvPr>
          <p:cNvSpPr txBox="1">
            <a:spLocks/>
          </p:cNvSpPr>
          <p:nvPr/>
        </p:nvSpPr>
        <p:spPr>
          <a:xfrm>
            <a:off x="226869" y="145589"/>
            <a:ext cx="1992560" cy="4569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2400" dirty="0">
                <a:latin typeface="Source Sans Pro" panose="020B0503030403020204" pitchFamily="34" charset="0"/>
                <a:ea typeface="Source Sans Pro" panose="020B0503030403020204" pitchFamily="34" charset="0"/>
              </a:rPr>
              <a:t>Algorithm #1</a:t>
            </a:r>
          </a:p>
        </p:txBody>
      </p:sp>
    </p:spTree>
    <p:extLst>
      <p:ext uri="{BB962C8B-B14F-4D97-AF65-F5344CB8AC3E}">
        <p14:creationId xmlns:p14="http://schemas.microsoft.com/office/powerpoint/2010/main" val="314914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057394-BEB5-B34E-A12E-8C5433875809}"/>
              </a:ext>
            </a:extLst>
          </p:cNvPr>
          <p:cNvPicPr>
            <a:picLocks noChangeAspect="1"/>
          </p:cNvPicPr>
          <p:nvPr/>
        </p:nvPicPr>
        <p:blipFill>
          <a:blip r:embed="rId3"/>
          <a:stretch>
            <a:fillRect/>
          </a:stretch>
        </p:blipFill>
        <p:spPr>
          <a:xfrm>
            <a:off x="1301615" y="682188"/>
            <a:ext cx="6040707" cy="4398252"/>
          </a:xfrm>
          <a:prstGeom prst="rect">
            <a:avLst/>
          </a:prstGeom>
        </p:spPr>
      </p:pic>
      <p:sp>
        <p:nvSpPr>
          <p:cNvPr id="26" name="Frame 25">
            <a:extLst>
              <a:ext uri="{FF2B5EF4-FFF2-40B4-BE49-F238E27FC236}">
                <a16:creationId xmlns:a16="http://schemas.microsoft.com/office/drawing/2014/main" id="{EBBF95A8-1212-9F4D-8F80-809C7BB682D2}"/>
              </a:ext>
            </a:extLst>
          </p:cNvPr>
          <p:cNvSpPr/>
          <p:nvPr/>
        </p:nvSpPr>
        <p:spPr>
          <a:xfrm>
            <a:off x="3141833" y="1196648"/>
            <a:ext cx="459173" cy="457200"/>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Frame 1">
            <a:extLst>
              <a:ext uri="{FF2B5EF4-FFF2-40B4-BE49-F238E27FC236}">
                <a16:creationId xmlns:a16="http://schemas.microsoft.com/office/drawing/2014/main" id="{D1B1E247-F254-0347-9494-5E8087B4510A}"/>
              </a:ext>
            </a:extLst>
          </p:cNvPr>
          <p:cNvSpPr/>
          <p:nvPr/>
        </p:nvSpPr>
        <p:spPr>
          <a:xfrm>
            <a:off x="3037238" y="1529038"/>
            <a:ext cx="228600" cy="228600"/>
          </a:xfrm>
          <a:prstGeom prst="fram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Table 5">
            <a:extLst>
              <a:ext uri="{FF2B5EF4-FFF2-40B4-BE49-F238E27FC236}">
                <a16:creationId xmlns:a16="http://schemas.microsoft.com/office/drawing/2014/main" id="{83ED5B56-08DC-6A4C-973D-9451FE780CC8}"/>
              </a:ext>
            </a:extLst>
          </p:cNvPr>
          <p:cNvGraphicFramePr>
            <a:graphicFrameLocks noGrp="1"/>
          </p:cNvGraphicFramePr>
          <p:nvPr>
            <p:extLst>
              <p:ext uri="{D42A27DB-BD31-4B8C-83A1-F6EECF244321}">
                <p14:modId xmlns:p14="http://schemas.microsoft.com/office/powerpoint/2010/main" val="4075724215"/>
              </p:ext>
            </p:extLst>
          </p:nvPr>
        </p:nvGraphicFramePr>
        <p:xfrm>
          <a:off x="4810927" y="1410785"/>
          <a:ext cx="1917909" cy="1827921"/>
        </p:xfrm>
        <a:graphic>
          <a:graphicData uri="http://schemas.openxmlformats.org/drawingml/2006/table">
            <a:tbl>
              <a:tblPr firstRow="1" bandRow="1">
                <a:tableStyleId>{42617E8F-5464-4888-AC34-067E582B282E}</a:tableStyleId>
              </a:tblPr>
              <a:tblGrid>
                <a:gridCol w="639303">
                  <a:extLst>
                    <a:ext uri="{9D8B030D-6E8A-4147-A177-3AD203B41FA5}">
                      <a16:colId xmlns:a16="http://schemas.microsoft.com/office/drawing/2014/main" val="3239307032"/>
                    </a:ext>
                  </a:extLst>
                </a:gridCol>
                <a:gridCol w="639303">
                  <a:extLst>
                    <a:ext uri="{9D8B030D-6E8A-4147-A177-3AD203B41FA5}">
                      <a16:colId xmlns:a16="http://schemas.microsoft.com/office/drawing/2014/main" val="717542076"/>
                    </a:ext>
                  </a:extLst>
                </a:gridCol>
                <a:gridCol w="639303">
                  <a:extLst>
                    <a:ext uri="{9D8B030D-6E8A-4147-A177-3AD203B41FA5}">
                      <a16:colId xmlns:a16="http://schemas.microsoft.com/office/drawing/2014/main" val="3320846767"/>
                    </a:ext>
                  </a:extLst>
                </a:gridCol>
              </a:tblGrid>
              <a:tr h="609307">
                <a:tc>
                  <a:txBody>
                    <a:bodyPr/>
                    <a:lstStyle/>
                    <a:p>
                      <a:r>
                        <a:rPr lang="en-US" altLang="zh-CN" b="1" dirty="0">
                          <a:ln>
                            <a:noFill/>
                          </a:ln>
                          <a:solidFill>
                            <a:schemeClr val="tx1"/>
                          </a:solidFill>
                        </a:rPr>
                        <a:t>0</a:t>
                      </a:r>
                      <a:endParaRPr lang="en-US" b="1" dirty="0">
                        <a:ln>
                          <a:noFill/>
                        </a:ln>
                        <a:solidFill>
                          <a:schemeClr val="tx1"/>
                        </a:solidFill>
                      </a:endParaRPr>
                    </a:p>
                  </a:txBody>
                  <a:tcPr marT="91440" marB="91440" anchor="ctr" anchorCtr="1">
                    <a:solidFill>
                      <a:schemeClr val="bg1">
                        <a:alpha val="95000"/>
                      </a:schemeClr>
                    </a:solidFill>
                  </a:tcPr>
                </a:tc>
                <a:tc>
                  <a:txBody>
                    <a:bodyPr/>
                    <a:lstStyle/>
                    <a:p>
                      <a:r>
                        <a:rPr lang="en-US" altLang="zh-CN" b="1" dirty="0">
                          <a:ln>
                            <a:noFill/>
                          </a:ln>
                          <a:solidFill>
                            <a:schemeClr val="tx1"/>
                          </a:solidFill>
                        </a:rPr>
                        <a:t>1</a:t>
                      </a:r>
                      <a:endParaRPr lang="en-US" b="1" dirty="0">
                        <a:ln>
                          <a:noFill/>
                        </a:ln>
                        <a:solidFill>
                          <a:schemeClr val="tx1"/>
                        </a:solidFill>
                      </a:endParaRPr>
                    </a:p>
                  </a:txBody>
                  <a:tcPr marT="91440" marB="91440" anchor="ctr" anchorCtr="1">
                    <a:solidFill>
                      <a:srgbClr val="FF9091">
                        <a:alpha val="95000"/>
                      </a:srgbClr>
                    </a:solidFill>
                  </a:tcPr>
                </a:tc>
                <a:tc>
                  <a:txBody>
                    <a:bodyPr/>
                    <a:lstStyle/>
                    <a:p>
                      <a:r>
                        <a:rPr lang="en-US" altLang="zh-CN" b="1" dirty="0">
                          <a:ln>
                            <a:noFill/>
                          </a:ln>
                          <a:solidFill>
                            <a:schemeClr val="tx1"/>
                          </a:solidFill>
                        </a:rPr>
                        <a:t>1</a:t>
                      </a:r>
                      <a:endParaRPr lang="en-US" b="1" dirty="0">
                        <a:ln>
                          <a:noFill/>
                        </a:ln>
                        <a:solidFill>
                          <a:schemeClr val="tx1"/>
                        </a:solidFill>
                      </a:endParaRPr>
                    </a:p>
                  </a:txBody>
                  <a:tcPr marT="91440" marB="91440" anchor="ctr" anchorCtr="1">
                    <a:solidFill>
                      <a:srgbClr val="FF9091">
                        <a:alpha val="95000"/>
                      </a:srgbClr>
                    </a:solidFill>
                  </a:tcPr>
                </a:tc>
                <a:extLst>
                  <a:ext uri="{0D108BD9-81ED-4DB2-BD59-A6C34878D82A}">
                    <a16:rowId xmlns:a16="http://schemas.microsoft.com/office/drawing/2014/main" val="2467934674"/>
                  </a:ext>
                </a:extLst>
              </a:tr>
              <a:tr h="609307">
                <a:tc>
                  <a:txBody>
                    <a:bodyPr/>
                    <a:lstStyle/>
                    <a:p>
                      <a:r>
                        <a:rPr lang="en-US" altLang="zh-CN" b="1" dirty="0">
                          <a:ln>
                            <a:noFill/>
                          </a:ln>
                          <a:solidFill>
                            <a:schemeClr val="tx1"/>
                          </a:solidFill>
                        </a:rPr>
                        <a:t>0</a:t>
                      </a:r>
                      <a:endParaRPr lang="en-US" b="1" dirty="0">
                        <a:ln>
                          <a:noFill/>
                        </a:ln>
                        <a:solidFill>
                          <a:schemeClr val="tx1"/>
                        </a:solidFill>
                      </a:endParaRPr>
                    </a:p>
                  </a:txBody>
                  <a:tcPr marT="91440" marB="91440" anchor="ctr" anchorCtr="1">
                    <a:solidFill>
                      <a:schemeClr val="bg1">
                        <a:alpha val="95000"/>
                      </a:schemeClr>
                    </a:solidFill>
                  </a:tcPr>
                </a:tc>
                <a:tc>
                  <a:txBody>
                    <a:bodyPr/>
                    <a:lstStyle/>
                    <a:p>
                      <a:r>
                        <a:rPr lang="en-US" altLang="zh-CN" b="1" dirty="0">
                          <a:ln>
                            <a:noFill/>
                          </a:ln>
                          <a:solidFill>
                            <a:schemeClr val="tx1"/>
                          </a:solidFill>
                        </a:rPr>
                        <a:t>1</a:t>
                      </a:r>
                      <a:endParaRPr lang="en-US" b="1" dirty="0">
                        <a:ln>
                          <a:noFill/>
                        </a:ln>
                        <a:solidFill>
                          <a:schemeClr val="tx1"/>
                        </a:solidFill>
                      </a:endParaRPr>
                    </a:p>
                  </a:txBody>
                  <a:tcPr marT="91440" marB="91440" anchor="ctr" anchorCtr="1">
                    <a:solidFill>
                      <a:srgbClr val="FF9091">
                        <a:alpha val="95000"/>
                      </a:srgbClr>
                    </a:solidFill>
                  </a:tcPr>
                </a:tc>
                <a:tc>
                  <a:txBody>
                    <a:bodyPr/>
                    <a:lstStyle/>
                    <a:p>
                      <a:r>
                        <a:rPr lang="en-US" altLang="zh-CN" b="1" dirty="0">
                          <a:ln>
                            <a:noFill/>
                          </a:ln>
                          <a:solidFill>
                            <a:schemeClr val="tx1"/>
                          </a:solidFill>
                        </a:rPr>
                        <a:t>1</a:t>
                      </a:r>
                      <a:endParaRPr lang="en-US" b="1" dirty="0">
                        <a:ln>
                          <a:noFill/>
                        </a:ln>
                        <a:solidFill>
                          <a:schemeClr val="tx1"/>
                        </a:solidFill>
                      </a:endParaRPr>
                    </a:p>
                  </a:txBody>
                  <a:tcPr marT="91440" marB="91440" anchor="ctr" anchorCtr="1">
                    <a:solidFill>
                      <a:srgbClr val="FF9091">
                        <a:alpha val="95000"/>
                      </a:srgbClr>
                    </a:solidFill>
                  </a:tcPr>
                </a:tc>
                <a:extLst>
                  <a:ext uri="{0D108BD9-81ED-4DB2-BD59-A6C34878D82A}">
                    <a16:rowId xmlns:a16="http://schemas.microsoft.com/office/drawing/2014/main" val="793457244"/>
                  </a:ext>
                </a:extLst>
              </a:tr>
              <a:tr h="609307">
                <a:tc>
                  <a:txBody>
                    <a:bodyPr/>
                    <a:lstStyle/>
                    <a:p>
                      <a:r>
                        <a:rPr lang="en-US" altLang="zh-CN" b="1" dirty="0">
                          <a:ln>
                            <a:noFill/>
                          </a:ln>
                          <a:solidFill>
                            <a:schemeClr val="tx1"/>
                          </a:solidFill>
                        </a:rPr>
                        <a:t>0.5</a:t>
                      </a:r>
                      <a:endParaRPr lang="en-US" b="1" dirty="0">
                        <a:ln>
                          <a:noFill/>
                        </a:ln>
                        <a:solidFill>
                          <a:schemeClr val="tx1"/>
                        </a:solidFill>
                      </a:endParaRPr>
                    </a:p>
                  </a:txBody>
                  <a:tcPr marT="91440" marB="91440" anchor="ctr" anchorCtr="1">
                    <a:solidFill>
                      <a:schemeClr val="accent6">
                        <a:alpha val="95000"/>
                      </a:schemeClr>
                    </a:solidFill>
                  </a:tcPr>
                </a:tc>
                <a:tc>
                  <a:txBody>
                    <a:bodyPr/>
                    <a:lstStyle/>
                    <a:p>
                      <a:r>
                        <a:rPr lang="en-US" altLang="zh-CN" b="1" dirty="0">
                          <a:ln>
                            <a:noFill/>
                          </a:ln>
                          <a:solidFill>
                            <a:schemeClr val="tx1"/>
                          </a:solidFill>
                        </a:rPr>
                        <a:t>0.5</a:t>
                      </a:r>
                      <a:endParaRPr lang="en-US" b="1" dirty="0">
                        <a:ln>
                          <a:noFill/>
                        </a:ln>
                        <a:solidFill>
                          <a:schemeClr val="tx1"/>
                        </a:solidFill>
                      </a:endParaRPr>
                    </a:p>
                  </a:txBody>
                  <a:tcPr marT="91440" marB="91440" anchor="ctr" anchorCtr="1">
                    <a:solidFill>
                      <a:schemeClr val="accent6">
                        <a:alpha val="95000"/>
                      </a:schemeClr>
                    </a:solidFill>
                  </a:tcPr>
                </a:tc>
                <a:tc>
                  <a:txBody>
                    <a:bodyPr/>
                    <a:lstStyle/>
                    <a:p>
                      <a:r>
                        <a:rPr lang="en-US" altLang="zh-CN" b="1" dirty="0">
                          <a:ln>
                            <a:noFill/>
                          </a:ln>
                          <a:solidFill>
                            <a:schemeClr val="tx1"/>
                          </a:solidFill>
                        </a:rPr>
                        <a:t>0.5</a:t>
                      </a:r>
                      <a:endParaRPr lang="en-US" b="1" dirty="0">
                        <a:ln>
                          <a:noFill/>
                        </a:ln>
                        <a:solidFill>
                          <a:schemeClr val="tx1"/>
                        </a:solidFill>
                      </a:endParaRPr>
                    </a:p>
                  </a:txBody>
                  <a:tcPr marT="91440" marB="91440" anchor="ctr" anchorCtr="1">
                    <a:solidFill>
                      <a:schemeClr val="accent6">
                        <a:alpha val="95000"/>
                      </a:schemeClr>
                    </a:solidFill>
                  </a:tcPr>
                </a:tc>
                <a:extLst>
                  <a:ext uri="{0D108BD9-81ED-4DB2-BD59-A6C34878D82A}">
                    <a16:rowId xmlns:a16="http://schemas.microsoft.com/office/drawing/2014/main" val="582590704"/>
                  </a:ext>
                </a:extLst>
              </a:tr>
            </a:tbl>
          </a:graphicData>
        </a:graphic>
      </p:graphicFrame>
      <p:sp>
        <p:nvSpPr>
          <p:cNvPr id="6" name="TextBox 5">
            <a:extLst>
              <a:ext uri="{FF2B5EF4-FFF2-40B4-BE49-F238E27FC236}">
                <a16:creationId xmlns:a16="http://schemas.microsoft.com/office/drawing/2014/main" id="{DF74295B-7887-9244-A5DE-1034E4733C1B}"/>
              </a:ext>
            </a:extLst>
          </p:cNvPr>
          <p:cNvSpPr txBox="1"/>
          <p:nvPr/>
        </p:nvSpPr>
        <p:spPr>
          <a:xfrm>
            <a:off x="4540824" y="3599993"/>
            <a:ext cx="2520403" cy="523220"/>
          </a:xfrm>
          <a:prstGeom prst="rect">
            <a:avLst/>
          </a:prstGeom>
          <a:solidFill>
            <a:schemeClr val="bg1">
              <a:alpha val="95000"/>
            </a:schemeClr>
          </a:solidFill>
        </p:spPr>
        <p:txBody>
          <a:bodyPr wrap="square" rtlCol="0">
            <a:spAutoFit/>
          </a:bodyPr>
          <a:lstStyle/>
          <a:p>
            <a:pPr algn="ctr"/>
            <a:r>
              <a:rPr lang="en-US" b="1" dirty="0">
                <a:solidFill>
                  <a:srgbClr val="FF9091"/>
                </a:solidFill>
              </a:rPr>
              <a:t>Update this pixel</a:t>
            </a:r>
          </a:p>
          <a:p>
            <a:pPr algn="ctr"/>
            <a:r>
              <a:rPr lang="en-US" b="1" dirty="0">
                <a:solidFill>
                  <a:srgbClr val="FF9091"/>
                </a:solidFill>
              </a:rPr>
              <a:t>(classify as human body)</a:t>
            </a:r>
          </a:p>
        </p:txBody>
      </p:sp>
      <p:sp>
        <p:nvSpPr>
          <p:cNvPr id="11" name="Title 1">
            <a:extLst>
              <a:ext uri="{FF2B5EF4-FFF2-40B4-BE49-F238E27FC236}">
                <a16:creationId xmlns:a16="http://schemas.microsoft.com/office/drawing/2014/main" id="{D8824DCD-E325-3644-AEBE-1126E4A3593C}"/>
              </a:ext>
            </a:extLst>
          </p:cNvPr>
          <p:cNvSpPr txBox="1">
            <a:spLocks/>
          </p:cNvSpPr>
          <p:nvPr/>
        </p:nvSpPr>
        <p:spPr>
          <a:xfrm>
            <a:off x="226869" y="145589"/>
            <a:ext cx="1992560" cy="4569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2400" dirty="0">
                <a:latin typeface="Source Sans Pro" panose="020B0503030403020204" pitchFamily="34" charset="0"/>
                <a:ea typeface="Source Sans Pro" panose="020B0503030403020204" pitchFamily="34" charset="0"/>
              </a:rPr>
              <a:t>Algorithm #1</a:t>
            </a:r>
          </a:p>
        </p:txBody>
      </p:sp>
    </p:spTree>
    <p:extLst>
      <p:ext uri="{BB962C8B-B14F-4D97-AF65-F5344CB8AC3E}">
        <p14:creationId xmlns:p14="http://schemas.microsoft.com/office/powerpoint/2010/main" val="254110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E177BB-AC96-C44D-B2E4-4D14FDE9440A}"/>
              </a:ext>
            </a:extLst>
          </p:cNvPr>
          <p:cNvPicPr>
            <a:picLocks noChangeAspect="1"/>
          </p:cNvPicPr>
          <p:nvPr/>
        </p:nvPicPr>
        <p:blipFill>
          <a:blip r:embed="rId3"/>
          <a:stretch>
            <a:fillRect/>
          </a:stretch>
        </p:blipFill>
        <p:spPr>
          <a:xfrm>
            <a:off x="1301615" y="682188"/>
            <a:ext cx="6040707" cy="4398252"/>
          </a:xfrm>
          <a:prstGeom prst="rect">
            <a:avLst/>
          </a:prstGeom>
        </p:spPr>
      </p:pic>
      <p:sp>
        <p:nvSpPr>
          <p:cNvPr id="11" name="Title 1">
            <a:extLst>
              <a:ext uri="{FF2B5EF4-FFF2-40B4-BE49-F238E27FC236}">
                <a16:creationId xmlns:a16="http://schemas.microsoft.com/office/drawing/2014/main" id="{D8824DCD-E325-3644-AEBE-1126E4A3593C}"/>
              </a:ext>
            </a:extLst>
          </p:cNvPr>
          <p:cNvSpPr txBox="1">
            <a:spLocks/>
          </p:cNvSpPr>
          <p:nvPr/>
        </p:nvSpPr>
        <p:spPr>
          <a:xfrm>
            <a:off x="226869" y="145589"/>
            <a:ext cx="1992560" cy="4569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2400" dirty="0">
                <a:latin typeface="Source Sans Pro" panose="020B0503030403020204" pitchFamily="34" charset="0"/>
                <a:ea typeface="Source Sans Pro" panose="020B0503030403020204" pitchFamily="34" charset="0"/>
              </a:rPr>
              <a:t>Algorithm #1</a:t>
            </a:r>
          </a:p>
        </p:txBody>
      </p:sp>
    </p:spTree>
    <p:extLst>
      <p:ext uri="{BB962C8B-B14F-4D97-AF65-F5344CB8AC3E}">
        <p14:creationId xmlns:p14="http://schemas.microsoft.com/office/powerpoint/2010/main" val="230841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8824DCD-E325-3644-AEBE-1126E4A3593C}"/>
              </a:ext>
            </a:extLst>
          </p:cNvPr>
          <p:cNvSpPr txBox="1">
            <a:spLocks/>
          </p:cNvSpPr>
          <p:nvPr/>
        </p:nvSpPr>
        <p:spPr>
          <a:xfrm>
            <a:off x="226868" y="145589"/>
            <a:ext cx="4271559" cy="4569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2400" dirty="0">
                <a:latin typeface="Source Sans Pro" panose="020B0503030403020204" pitchFamily="34" charset="0"/>
                <a:ea typeface="Source Sans Pro" panose="020B0503030403020204" pitchFamily="34" charset="0"/>
              </a:rPr>
              <a:t>Algorithm #1 – more examples </a:t>
            </a:r>
          </a:p>
        </p:txBody>
      </p:sp>
      <p:pic>
        <p:nvPicPr>
          <p:cNvPr id="7" name="Picture 6">
            <a:extLst>
              <a:ext uri="{FF2B5EF4-FFF2-40B4-BE49-F238E27FC236}">
                <a16:creationId xmlns:a16="http://schemas.microsoft.com/office/drawing/2014/main" id="{673F3FB0-683A-8944-BC2A-910FD6E9551D}"/>
              </a:ext>
            </a:extLst>
          </p:cNvPr>
          <p:cNvPicPr>
            <a:picLocks noChangeAspect="1"/>
          </p:cNvPicPr>
          <p:nvPr/>
        </p:nvPicPr>
        <p:blipFill>
          <a:blip r:embed="rId3"/>
          <a:stretch>
            <a:fillRect/>
          </a:stretch>
        </p:blipFill>
        <p:spPr>
          <a:xfrm>
            <a:off x="-1010513" y="697152"/>
            <a:ext cx="4467323" cy="3538821"/>
          </a:xfrm>
          <a:prstGeom prst="rect">
            <a:avLst/>
          </a:prstGeom>
        </p:spPr>
      </p:pic>
      <p:pic>
        <p:nvPicPr>
          <p:cNvPr id="12" name="Picture 11">
            <a:extLst>
              <a:ext uri="{FF2B5EF4-FFF2-40B4-BE49-F238E27FC236}">
                <a16:creationId xmlns:a16="http://schemas.microsoft.com/office/drawing/2014/main" id="{AD1BC079-8B25-D043-AFF0-A43585254844}"/>
              </a:ext>
            </a:extLst>
          </p:cNvPr>
          <p:cNvPicPr>
            <a:picLocks noChangeAspect="1"/>
          </p:cNvPicPr>
          <p:nvPr/>
        </p:nvPicPr>
        <p:blipFill>
          <a:blip r:embed="rId4"/>
          <a:stretch>
            <a:fillRect/>
          </a:stretch>
        </p:blipFill>
        <p:spPr>
          <a:xfrm>
            <a:off x="5186642" y="697152"/>
            <a:ext cx="4467324" cy="3537070"/>
          </a:xfrm>
          <a:prstGeom prst="rect">
            <a:avLst/>
          </a:prstGeom>
        </p:spPr>
      </p:pic>
      <p:pic>
        <p:nvPicPr>
          <p:cNvPr id="9" name="Picture 8">
            <a:extLst>
              <a:ext uri="{FF2B5EF4-FFF2-40B4-BE49-F238E27FC236}">
                <a16:creationId xmlns:a16="http://schemas.microsoft.com/office/drawing/2014/main" id="{0E7EE212-9762-944A-8D25-CA047A89F1D7}"/>
              </a:ext>
            </a:extLst>
          </p:cNvPr>
          <p:cNvPicPr>
            <a:picLocks noChangeAspect="1"/>
          </p:cNvPicPr>
          <p:nvPr/>
        </p:nvPicPr>
        <p:blipFill>
          <a:blip r:embed="rId5"/>
          <a:stretch>
            <a:fillRect/>
          </a:stretch>
        </p:blipFill>
        <p:spPr>
          <a:xfrm>
            <a:off x="1938944" y="1460841"/>
            <a:ext cx="4467324" cy="3537070"/>
          </a:xfrm>
          <a:prstGeom prst="rect">
            <a:avLst/>
          </a:prstGeom>
        </p:spPr>
      </p:pic>
    </p:spTree>
    <p:extLst>
      <p:ext uri="{BB962C8B-B14F-4D97-AF65-F5344CB8AC3E}">
        <p14:creationId xmlns:p14="http://schemas.microsoft.com/office/powerpoint/2010/main" val="152301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9E9E00-5D04-E046-BE16-7C7319C3E9D5}"/>
              </a:ext>
            </a:extLst>
          </p:cNvPr>
          <p:cNvPicPr>
            <a:picLocks noChangeAspect="1"/>
          </p:cNvPicPr>
          <p:nvPr/>
        </p:nvPicPr>
        <p:blipFill>
          <a:blip r:embed="rId3"/>
          <a:stretch>
            <a:fillRect/>
          </a:stretch>
        </p:blipFill>
        <p:spPr>
          <a:xfrm>
            <a:off x="5939234" y="651642"/>
            <a:ext cx="3309871" cy="4209378"/>
          </a:xfrm>
          <a:prstGeom prst="rect">
            <a:avLst/>
          </a:prstGeom>
        </p:spPr>
      </p:pic>
      <p:pic>
        <p:nvPicPr>
          <p:cNvPr id="3" name="Picture 2">
            <a:extLst>
              <a:ext uri="{FF2B5EF4-FFF2-40B4-BE49-F238E27FC236}">
                <a16:creationId xmlns:a16="http://schemas.microsoft.com/office/drawing/2014/main" id="{E951C503-C1DC-0C48-BCB6-A6FE70C552FB}"/>
              </a:ext>
            </a:extLst>
          </p:cNvPr>
          <p:cNvPicPr>
            <a:picLocks noChangeAspect="1"/>
          </p:cNvPicPr>
          <p:nvPr/>
        </p:nvPicPr>
        <p:blipFill>
          <a:blip r:embed="rId4"/>
          <a:stretch>
            <a:fillRect/>
          </a:stretch>
        </p:blipFill>
        <p:spPr>
          <a:xfrm>
            <a:off x="-105104" y="652941"/>
            <a:ext cx="3309871" cy="4208079"/>
          </a:xfrm>
          <a:prstGeom prst="rect">
            <a:avLst/>
          </a:prstGeom>
        </p:spPr>
      </p:pic>
      <p:pic>
        <p:nvPicPr>
          <p:cNvPr id="5" name="Picture 4">
            <a:extLst>
              <a:ext uri="{FF2B5EF4-FFF2-40B4-BE49-F238E27FC236}">
                <a16:creationId xmlns:a16="http://schemas.microsoft.com/office/drawing/2014/main" id="{681B3037-3CC7-D84E-86BE-53A3C6EE89D3}"/>
              </a:ext>
            </a:extLst>
          </p:cNvPr>
          <p:cNvPicPr>
            <a:picLocks noChangeAspect="1"/>
          </p:cNvPicPr>
          <p:nvPr/>
        </p:nvPicPr>
        <p:blipFill>
          <a:blip r:embed="rId5"/>
          <a:stretch>
            <a:fillRect/>
          </a:stretch>
        </p:blipFill>
        <p:spPr>
          <a:xfrm>
            <a:off x="2808039" y="651642"/>
            <a:ext cx="3309871" cy="4209378"/>
          </a:xfrm>
          <a:prstGeom prst="rect">
            <a:avLst/>
          </a:prstGeom>
        </p:spPr>
      </p:pic>
      <p:sp>
        <p:nvSpPr>
          <p:cNvPr id="13" name="Title 1">
            <a:extLst>
              <a:ext uri="{FF2B5EF4-FFF2-40B4-BE49-F238E27FC236}">
                <a16:creationId xmlns:a16="http://schemas.microsoft.com/office/drawing/2014/main" id="{42B6FADF-C143-2748-B9BE-462F084AA29A}"/>
              </a:ext>
            </a:extLst>
          </p:cNvPr>
          <p:cNvSpPr txBox="1">
            <a:spLocks/>
          </p:cNvSpPr>
          <p:nvPr/>
        </p:nvSpPr>
        <p:spPr>
          <a:xfrm>
            <a:off x="226868" y="145589"/>
            <a:ext cx="4271559" cy="4569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5800"/>
              <a:buFont typeface="Roboto Slab"/>
              <a:buNone/>
              <a:defRPr sz="5800" b="1" i="0" u="none" strike="noStrike" cap="none">
                <a:solidFill>
                  <a:schemeClr val="accent1"/>
                </a:solidFill>
                <a:latin typeface="Roboto Slab"/>
                <a:ea typeface="Roboto Slab"/>
                <a:cs typeface="Roboto Slab"/>
                <a:sym typeface="Roboto Slab"/>
              </a:defRPr>
            </a:lvl9pPr>
          </a:lstStyle>
          <a:p>
            <a:r>
              <a:rPr lang="en-US" sz="2400" dirty="0">
                <a:latin typeface="Source Sans Pro" panose="020B0503030403020204" pitchFamily="34" charset="0"/>
                <a:ea typeface="Source Sans Pro" panose="020B0503030403020204" pitchFamily="34" charset="0"/>
              </a:rPr>
              <a:t>Algorithm #1 – more examples </a:t>
            </a:r>
          </a:p>
        </p:txBody>
      </p:sp>
    </p:spTree>
    <p:extLst>
      <p:ext uri="{BB962C8B-B14F-4D97-AF65-F5344CB8AC3E}">
        <p14:creationId xmlns:p14="http://schemas.microsoft.com/office/powerpoint/2010/main" val="6585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TotalTime>
  <Words>1448</Words>
  <Application>Microsoft Macintosh PowerPoint</Application>
  <PresentationFormat>On-screen Show (16:9)</PresentationFormat>
  <Paragraphs>115</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Roboto Slab</vt:lpstr>
      <vt:lpstr>Source Sans Pro</vt:lpstr>
      <vt:lpstr>Cordelia template</vt:lpstr>
      <vt:lpstr>Detecting the Invisible People</vt:lpstr>
      <vt:lpstr>PowerPoint Presentation</vt:lpstr>
      <vt:lpstr>Approaches and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Moving Forward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Non-Local-Means Denoising Edge Detection Better results after denoising Face Recognition (DeepFace) OpenCV Haar Cascade Single Shot Multibox Detector (SSD) Dlib Multi-task Cascaded Convolutional Networks (MTCNN)   Otsu’s Method Fast Fourier Transform Remove repetitive patterns</dc:title>
  <cp:lastModifiedBy>Hsing Tang</cp:lastModifiedBy>
  <cp:revision>94</cp:revision>
  <dcterms:modified xsi:type="dcterms:W3CDTF">2020-11-22T14:36:17Z</dcterms:modified>
</cp:coreProperties>
</file>